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644" r:id="rId2"/>
    <p:sldId id="456" r:id="rId3"/>
    <p:sldId id="643" r:id="rId4"/>
    <p:sldId id="623" r:id="rId5"/>
    <p:sldId id="582" r:id="rId6"/>
    <p:sldId id="624" r:id="rId7"/>
    <p:sldId id="645" r:id="rId8"/>
    <p:sldId id="562" r:id="rId9"/>
    <p:sldId id="588" r:id="rId10"/>
    <p:sldId id="563" r:id="rId11"/>
    <p:sldId id="565" r:id="rId12"/>
    <p:sldId id="584" r:id="rId13"/>
    <p:sldId id="585" r:id="rId14"/>
    <p:sldId id="629" r:id="rId15"/>
    <p:sldId id="571" r:id="rId16"/>
    <p:sldId id="634" r:id="rId17"/>
    <p:sldId id="635" r:id="rId18"/>
    <p:sldId id="636" r:id="rId19"/>
    <p:sldId id="568" r:id="rId20"/>
    <p:sldId id="570" r:id="rId21"/>
    <p:sldId id="559" r:id="rId22"/>
    <p:sldId id="56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20"/>
    <p:restoredTop sz="91339" autoAdjust="0"/>
  </p:normalViewPr>
  <p:slideViewPr>
    <p:cSldViewPr snapToGrid="0" snapToObjects="1">
      <p:cViewPr varScale="1">
        <p:scale>
          <a:sx n="100" d="100"/>
          <a:sy n="100" d="100"/>
        </p:scale>
        <p:origin x="8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9D9F6-BD77-3640-B046-3D9B2CA5B401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20808-4A65-0347-AA42-1CF6E1889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0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045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668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572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540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x-none" dirty="0"/>
          </a:p>
        </p:txBody>
      </p:sp>
      <p:sp>
        <p:nvSpPr>
          <p:cNvPr id="1331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227225D-98BB-E944-A9FB-2D967FC4C5E2}" type="slidenum">
              <a:rPr lang="fr-FR" altLang="fr-FR"/>
              <a:pPr/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4247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182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313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521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2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0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332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72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215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53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37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10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20808-4A65-0347-AA42-1CF6E1889FB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06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6580"/>
            <a:ext cx="7886700" cy="1087758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6580"/>
            <a:ext cx="7886700" cy="108775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460048"/>
            <a:ext cx="2220602" cy="29913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35187" y="6460048"/>
            <a:ext cx="2273627" cy="299136"/>
          </a:xfrm>
          <a:prstGeom prst="rect">
            <a:avLst/>
          </a:prstGeom>
        </p:spPr>
        <p:txBody>
          <a:bodyPr/>
          <a:lstStyle/>
          <a:p>
            <a:r>
              <a:rPr lang="fr-FR"/>
              <a:t>F. Calicis Secret de famille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460048"/>
            <a:ext cx="2220602" cy="29913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35187" y="6460048"/>
            <a:ext cx="2273627" cy="299136"/>
          </a:xfrm>
          <a:prstGeom prst="rect">
            <a:avLst/>
          </a:prstGeom>
        </p:spPr>
        <p:txBody>
          <a:bodyPr/>
          <a:lstStyle/>
          <a:p>
            <a:r>
              <a:rPr lang="fr-FR"/>
              <a:t>F. Calicis Secret de famille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99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6580"/>
            <a:ext cx="7886700" cy="108775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9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/>
          <p:nvPr userDrawn="1"/>
        </p:nvCxnSpPr>
        <p:spPr>
          <a:xfrm>
            <a:off x="0" y="6388392"/>
            <a:ext cx="91440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6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E29AA64C-BC51-0141-B8D9-F02EFDA1CB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</p:spTree>
    <p:extLst>
      <p:ext uri="{BB962C8B-B14F-4D97-AF65-F5344CB8AC3E}">
        <p14:creationId xmlns:p14="http://schemas.microsoft.com/office/powerpoint/2010/main" val="75599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05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783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6580"/>
            <a:ext cx="7886700" cy="108775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36730" y="6460048"/>
            <a:ext cx="978620" cy="299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860B-975B-C64B-8558-E1604FC50A9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36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536730" y="6460048"/>
            <a:ext cx="978620" cy="299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860B-975B-C64B-8558-E1604FC50A9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7B9CC6E7-2965-094F-B881-8354FC24B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</p:spTree>
    <p:extLst>
      <p:ext uri="{BB962C8B-B14F-4D97-AF65-F5344CB8AC3E}">
        <p14:creationId xmlns:p14="http://schemas.microsoft.com/office/powerpoint/2010/main" val="37719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36730" y="6460048"/>
            <a:ext cx="978620" cy="299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860B-975B-C64B-8558-E1604FC50A9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96A63504-FFE5-F24B-A3D2-22988623DE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</p:spTree>
    <p:extLst>
      <p:ext uri="{BB962C8B-B14F-4D97-AF65-F5344CB8AC3E}">
        <p14:creationId xmlns:p14="http://schemas.microsoft.com/office/powerpoint/2010/main" val="21810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650" y="6460048"/>
            <a:ext cx="2220602" cy="29913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81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600200"/>
            <a:ext cx="7886700" cy="4688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884694" y="6460047"/>
            <a:ext cx="630655" cy="357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860B-975B-C64B-8558-E1604FC50A90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0" y="1277816"/>
            <a:ext cx="91440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0" y="6385239"/>
            <a:ext cx="91440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itre 6"/>
          <p:cNvSpPr>
            <a:spLocks noGrp="1"/>
          </p:cNvSpPr>
          <p:nvPr>
            <p:ph type="title"/>
          </p:nvPr>
        </p:nvSpPr>
        <p:spPr>
          <a:xfrm>
            <a:off x="628650" y="176464"/>
            <a:ext cx="7886700" cy="1002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3"/>
          </p:nvPr>
        </p:nvSpPr>
        <p:spPr>
          <a:xfrm>
            <a:off x="628650" y="6452602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F. Calicis Secret de famille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20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49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685800" rtl="0" eaLnBrk="1" latinLnBrk="0" hangingPunct="1">
        <a:lnSpc>
          <a:spcPct val="80000"/>
        </a:lnSpc>
        <a:spcBef>
          <a:spcPct val="0"/>
        </a:spcBef>
        <a:buNone/>
        <a:defRPr sz="4000" b="0" kern="120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.AppleSystemUIFont" charset="-12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/>
        </p:nvSpPr>
        <p:spPr>
          <a:xfrm>
            <a:off x="386987" y="1335676"/>
            <a:ext cx="8255725" cy="25537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90000"/>
              </a:lnSpc>
            </a:pPr>
            <a:r>
              <a:rPr lang="fr-BE" sz="3200" b="1" dirty="0"/>
              <a:t>Transmission transgénérationnelle </a:t>
            </a:r>
          </a:p>
          <a:p>
            <a:pPr>
              <a:lnSpc>
                <a:spcPct val="90000"/>
              </a:lnSpc>
            </a:pPr>
            <a:r>
              <a:rPr lang="fr-BE" sz="3200" b="1" dirty="0"/>
              <a:t>des secrets de famille. </a:t>
            </a:r>
          </a:p>
          <a:p>
            <a:pPr>
              <a:lnSpc>
                <a:spcPct val="90000"/>
              </a:lnSpc>
            </a:pPr>
            <a:r>
              <a:rPr lang="fr-BE" sz="3200" b="1" dirty="0"/>
              <a:t>Quand les fantômes s’acharnent… </a:t>
            </a:r>
            <a:endParaRPr lang="fr-BE" sz="3000" b="1" dirty="0">
              <a:latin typeface="+mn-lt"/>
            </a:endParaRPr>
          </a:p>
          <a:p>
            <a:pPr>
              <a:lnSpc>
                <a:spcPct val="90000"/>
              </a:lnSpc>
            </a:pPr>
            <a:endParaRPr lang="fr-BE" sz="24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fr-BE" sz="2400" dirty="0">
                <a:latin typeface="+mn-lt"/>
              </a:rPr>
              <a:t>Florence Calicis</a:t>
            </a:r>
            <a:br>
              <a:rPr lang="fr-BE" sz="2400" dirty="0"/>
            </a:br>
            <a:br>
              <a:rPr lang="fr-FR" sz="2400" kern="1200" dirty="0">
                <a:latin typeface="+mn-lt"/>
              </a:rPr>
            </a:br>
            <a:endParaRPr lang="fr-FR" sz="2400" kern="1200" dirty="0">
              <a:latin typeface="+mn-lt"/>
            </a:endParaRPr>
          </a:p>
        </p:txBody>
      </p:sp>
      <p:sp>
        <p:nvSpPr>
          <p:cNvPr id="5" name="Sous-titre 2"/>
          <p:cNvSpPr>
            <a:spLocks noGrp="1"/>
          </p:cNvSpPr>
          <p:nvPr/>
        </p:nvSpPr>
        <p:spPr>
          <a:xfrm>
            <a:off x="628650" y="4866073"/>
            <a:ext cx="7772400" cy="6562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fr-FR" sz="2600" dirty="0">
                <a:solidFill>
                  <a:schemeClr val="tx1"/>
                </a:solidFill>
                <a:latin typeface="+mn-lt"/>
              </a:rPr>
              <a:t>Le fil à Métisser, le 26 novembre 2019</a:t>
            </a:r>
            <a:endParaRPr lang="fr-FR" sz="2600" kern="1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816000" y="3889462"/>
            <a:ext cx="1512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0CD5A94D-B2B1-4949-93E7-BCCEFED1B7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2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/>
              <a:t>Face à cette souffrance énigmatique,</a:t>
            </a:r>
            <a:br>
              <a:rPr lang="fr-FR" altLang="fr-FR" sz="3200" dirty="0"/>
            </a:br>
            <a:r>
              <a:rPr lang="fr-FR" altLang="fr-FR" sz="3200" dirty="0"/>
              <a:t>l</a:t>
            </a:r>
            <a:r>
              <a:rPr lang="ja-JP" altLang="fr-FR" sz="3200" dirty="0"/>
              <a:t>’</a:t>
            </a:r>
            <a:r>
              <a:rPr lang="fr-FR" altLang="ja-JP" sz="3200" dirty="0"/>
              <a:t>enfant peut </a:t>
            </a:r>
            <a:r>
              <a:rPr lang="fr-FR" altLang="ja-JP" sz="2400" dirty="0"/>
              <a:t>(1/2) </a:t>
            </a:r>
            <a:r>
              <a:rPr lang="fr-FR" altLang="ja-JP" sz="3200" dirty="0"/>
              <a:t>: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627496"/>
            <a:ext cx="8002732" cy="468806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altLang="fr-FR" dirty="0"/>
              <a:t>Devenir anxieux, confus car il sent l’angoisse de son parent dont rien n’est dit et il peut :</a:t>
            </a:r>
          </a:p>
          <a:p>
            <a:pPr marL="857250" lvl="1" indent="-342900">
              <a:lnSpc>
                <a:spcPct val="100000"/>
              </a:lnSpc>
              <a:buFont typeface=".AppleSystemUIFont" charset="-120"/>
              <a:buChar char="-"/>
            </a:pPr>
            <a:r>
              <a:rPr lang="fr-FR" altLang="fr-FR" dirty="0"/>
              <a:t>développer des symptômes plus « passifs » (troubles du sommeil, cauchemars, énurésie, phobies</a:t>
            </a:r>
            <a:r>
              <a:rPr lang="mr-IN" altLang="fr-FR" dirty="0"/>
              <a:t>…</a:t>
            </a:r>
            <a:r>
              <a:rPr lang="fr-FR" altLang="fr-FR" dirty="0"/>
              <a:t>)</a:t>
            </a:r>
          </a:p>
          <a:p>
            <a:pPr marL="857250" lvl="1" indent="-342900">
              <a:lnSpc>
                <a:spcPct val="100000"/>
              </a:lnSpc>
              <a:spcAft>
                <a:spcPts val="2400"/>
              </a:spcAft>
              <a:buFont typeface=".AppleSystemUIFont" charset="-120"/>
              <a:buChar char="-"/>
            </a:pPr>
            <a:r>
              <a:rPr lang="fr-FR" altLang="fr-FR" dirty="0"/>
              <a:t>ou tenter de maîtriser l’angoisse par des symptômes comme les TOC, l’anorexie …</a:t>
            </a:r>
            <a:endParaRPr lang="fr-FR" altLang="ja-JP" dirty="0">
              <a:solidFill>
                <a:srgbClr val="00B050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FR" altLang="fr-FR" dirty="0"/>
              <a:t>Essayer d</a:t>
            </a:r>
            <a:r>
              <a:rPr lang="ja-JP" altLang="fr-FR" dirty="0"/>
              <a:t>’</a:t>
            </a:r>
            <a:r>
              <a:rPr lang="fr-FR" altLang="ja-JP" dirty="0"/>
              <a:t>être parfait pour réconforter son parent et effacer « la tache ».</a:t>
            </a:r>
          </a:p>
          <a:p>
            <a:pPr marL="342900" indent="-342900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FR" altLang="fr-FR" dirty="0"/>
              <a:t>S</a:t>
            </a:r>
            <a:r>
              <a:rPr lang="ja-JP" altLang="fr-FR" dirty="0"/>
              <a:t>’</a:t>
            </a:r>
            <a:r>
              <a:rPr lang="fr-FR" altLang="ja-JP" dirty="0"/>
              <a:t>imaginer en être la cause (</a:t>
            </a:r>
            <a:r>
              <a:rPr lang="fr-FR" altLang="ja-JP" i="1" dirty="0"/>
              <a:t>« c’est à cause de moi qu’il va mal »</a:t>
            </a:r>
            <a:r>
              <a:rPr lang="fr-FR" altLang="ja-JP" dirty="0"/>
              <a:t>) : </a:t>
            </a:r>
            <a:br>
              <a:rPr lang="fr-FR" altLang="ja-JP" dirty="0"/>
            </a:br>
            <a:r>
              <a:rPr lang="fr-FR" altLang="ja-JP" dirty="0"/>
              <a:t>il s’attribue la responsabilité de la détresse muette de son parent et développe des sentiments de culpabilité, de honte et une mauvaise estime de soi.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6F1286-91DA-3D42-B784-9B43954E17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2F031-A1DF-CD4F-A6DF-FA002CB6E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3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/>
              <a:t>Face à cette souffrance énigmatique,</a:t>
            </a:r>
            <a:br>
              <a:rPr lang="fr-FR" altLang="fr-FR" sz="3200" dirty="0"/>
            </a:br>
            <a:r>
              <a:rPr lang="fr-FR" altLang="fr-FR" sz="3200" dirty="0"/>
              <a:t>l</a:t>
            </a:r>
            <a:r>
              <a:rPr lang="ja-JP" altLang="fr-FR" sz="3200" dirty="0"/>
              <a:t>’</a:t>
            </a:r>
            <a:r>
              <a:rPr lang="fr-FR" altLang="ja-JP" sz="3200" dirty="0"/>
              <a:t>enfant peut aussi </a:t>
            </a:r>
            <a:r>
              <a:rPr lang="fr-FR" altLang="ja-JP" sz="2400" dirty="0"/>
              <a:t>(2/2)</a:t>
            </a:r>
            <a:r>
              <a:rPr lang="fr-FR" altLang="ja-JP" sz="3200" dirty="0"/>
              <a:t> :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9301" y="1567542"/>
            <a:ext cx="7886700" cy="4777839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altLang="fr-FR" dirty="0"/>
              <a:t>Éteindre sa curiosité en se conformant à l’injonction tacite de non curiosité des parents, ce qui peut s’étendre à d’autres domaines et entraver son développement intellectuel.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altLang="fr-FR" dirty="0"/>
              <a:t>Il peut répéter le comportement qui a déclenché le </a:t>
            </a:r>
            <a:r>
              <a:rPr lang="fr-FR" altLang="ja-JP" dirty="0"/>
              <a:t>malaise de son parent pour tenter de comprendre..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altLang="ja-JP" dirty="0"/>
              <a:t>Mettre en scène </a:t>
            </a:r>
            <a:r>
              <a:rPr lang="fr-FR" altLang="fr-FR" dirty="0"/>
              <a:t>ce qui lui échappe mais qu'</a:t>
            </a:r>
            <a:r>
              <a:rPr lang="fr-FR" altLang="ja-JP" dirty="0"/>
              <a:t>il appréhende confusément. L’enfant agit le traumatisme secret qu’il devine.</a:t>
            </a:r>
            <a:br>
              <a:rPr lang="fr-FR" altLang="ja-JP" dirty="0"/>
            </a:br>
            <a:r>
              <a:rPr lang="fr-FR" altLang="ja-JP" i="1" dirty="0"/>
              <a:t>P</a:t>
            </a:r>
            <a:r>
              <a:rPr lang="fr-FR" i="1" dirty="0"/>
              <a:t>asser à l’acte, </a:t>
            </a:r>
            <a:r>
              <a:rPr lang="fr-FR" dirty="0"/>
              <a:t>c’est agir au-dehors ce qui ne peut être assez pensé et élaboré au-dedans. </a:t>
            </a:r>
          </a:p>
          <a:p>
            <a:pPr marL="342900" indent="-342900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FR" altLang="fr-FR" dirty="0"/>
              <a:t>Essayer de percer l</a:t>
            </a:r>
            <a:r>
              <a:rPr lang="ja-JP" altLang="fr-FR" dirty="0"/>
              <a:t>’</a:t>
            </a:r>
            <a:r>
              <a:rPr lang="fr-FR" altLang="ja-JP" dirty="0"/>
              <a:t>énigme : en c</a:t>
            </a:r>
            <a:r>
              <a:rPr lang="fr-FR" altLang="fr-FR" dirty="0"/>
              <a:t>ompilant les éléments qui sont à l</a:t>
            </a:r>
            <a:r>
              <a:rPr lang="ja-JP" altLang="fr-FR" dirty="0"/>
              <a:t>’</a:t>
            </a:r>
            <a:r>
              <a:rPr lang="fr-FR" altLang="ja-JP" dirty="0"/>
              <a:t>origine des bascules d’ambiance et des malaises incompréhensibles de son parent, il parvient peu à peu à deviner son traumatisme secret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D93E1D-6642-C544-93F0-F481F80751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A652D9-8166-D94D-ACAE-BB79FD672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31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Dilemme du thérapeute familial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3770" y="1713742"/>
            <a:ext cx="7628709" cy="47388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BE" altLang="fr-FR" dirty="0"/>
              <a:t>« Le secret est un facteur de protection, une “solution” adaptative (à court-terme et certes bancale) pour le porteur du secret (aide à continuer à vivre) mais il devient un facteur de risque, un “piège” pour la génération suivante. »</a:t>
            </a:r>
            <a:r>
              <a:rPr lang="fr-BE" altLang="fr-FR" sz="1800" dirty="0"/>
              <a:t> (</a:t>
            </a:r>
            <a:r>
              <a:rPr lang="fr-BE" altLang="fr-FR" sz="1800" i="1" dirty="0"/>
              <a:t>Matteo Selvini : « méconnaissance de la réalité », 1995, 1997)</a:t>
            </a:r>
            <a:endParaRPr lang="fr-FR" altLang="fr-FR" sz="1800" dirty="0"/>
          </a:p>
          <a:p>
            <a:pPr>
              <a:lnSpc>
                <a:spcPct val="100000"/>
              </a:lnSpc>
            </a:pPr>
            <a:r>
              <a:rPr lang="fr-BE" dirty="0"/>
              <a:t> </a:t>
            </a:r>
            <a:r>
              <a:rPr lang="fr-FR" dirty="0"/>
              <a:t>Il y une sorte de conflit de loyauté chez le thérapeute familial : </a:t>
            </a:r>
            <a:br>
              <a:rPr lang="fr-FR" dirty="0"/>
            </a:br>
            <a:r>
              <a:rPr lang="fr-FR" dirty="0"/>
              <a:t>ce qui peut soulager l’enfant (sortir du silence) met le parent en difficulté car cela ébranle ses défenses.</a:t>
            </a:r>
            <a:r>
              <a:rPr lang="fr-BE" altLang="fr-FR" dirty="0"/>
              <a:t> </a:t>
            </a:r>
          </a:p>
          <a:p>
            <a:pPr>
              <a:lnSpc>
                <a:spcPct val="100000"/>
              </a:lnSpc>
            </a:pPr>
            <a:r>
              <a:rPr lang="fr-BE" altLang="fr-FR" dirty="0"/>
              <a:t>Que faire, en tant que thérapeute de famille, quand nous avons l’impression qu’un enfant souffre du traumatisme non dit de son parent? </a:t>
            </a:r>
            <a:r>
              <a:rPr lang="fr-BE" dirty="0"/>
              <a:t>Comment avancer dans la révélation du secret du parent alors qu’il est protecteur pour lui? </a:t>
            </a:r>
            <a:endParaRPr lang="fr-FR" b="1" dirty="0"/>
          </a:p>
          <a:p>
            <a:pPr>
              <a:lnSpc>
                <a:spcPct val="100000"/>
              </a:lnSpc>
            </a:pPr>
            <a:endParaRPr lang="fr-BE" altLang="fr-FR" sz="1200" i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C3D53E-1EFD-C94B-9B9A-4F84574599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F1F99A-C5D2-3A44-B46F-3F7EA83C4B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18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/>
              <a:t>Comment sortir de cet apparent</a:t>
            </a:r>
            <a:br>
              <a:rPr lang="fr-BE" sz="3600" dirty="0"/>
            </a:br>
            <a:r>
              <a:rPr lang="fr-BE" sz="3600" dirty="0"/>
              <a:t>dilemme 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28650" y="2090424"/>
            <a:ext cx="7886700" cy="40940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BE" dirty="0"/>
              <a:t>Si le secret est une solution à court-terme pour le parent, ce n’est généralement pas une bonne solution à long-terme :</a:t>
            </a:r>
            <a:endParaRPr lang="fr-FR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BE" dirty="0"/>
              <a:t>Le trauma n’est pas pour autant muet (symptômes physiques et mentaux), angoisses, vestiges émotionnels et relationnels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BE" dirty="0"/>
              <a:t>Garder un secret est énergivore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BE" dirty="0"/>
              <a:t>Le secret empêche l’élaboration psychique pour le parent aussi.  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BE" altLang="fr-FR" dirty="0"/>
              <a:t>La souffrance des enfants constitue souvent chez le parent un moteur puissant pour prendre le risque du dévoilement.</a:t>
            </a: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67E651-7726-0D45-B021-06008EB2A6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8ED74D-0EEC-9C4E-883D-DA6C1EFF1B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658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53491"/>
            <a:ext cx="8574602" cy="936625"/>
          </a:xfrm>
        </p:spPr>
        <p:txBody>
          <a:bodyPr/>
          <a:lstStyle/>
          <a:p>
            <a:r>
              <a:rPr lang="fr-FR" altLang="fr-FR" sz="3000" dirty="0"/>
              <a:t>E. </a:t>
            </a:r>
            <a:r>
              <a:rPr lang="fr-FR" altLang="fr-FR" sz="3000" dirty="0" err="1"/>
              <a:t>Tilmans</a:t>
            </a:r>
            <a:r>
              <a:rPr lang="fr-FR" altLang="fr-FR" sz="3000" dirty="0"/>
              <a:t> : </a:t>
            </a:r>
            <a:r>
              <a:rPr lang="fr-FR" altLang="fr-FR" sz="2800" dirty="0"/>
              <a:t>les enfants sont des éponges </a:t>
            </a:r>
            <a:r>
              <a:rPr lang="fr-FR" altLang="fr-FR" sz="3000" dirty="0"/>
              <a:t>qui absorbent les traumatismes enkystés de leurs parents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712" y="2190931"/>
            <a:ext cx="7920038" cy="4099011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BE" altLang="fr-FR" dirty="0"/>
              <a:t>Partir des enfants</a:t>
            </a:r>
            <a:r>
              <a:rPr lang="fr-BE" altLang="fr-FR" b="1" dirty="0"/>
              <a:t> en les questionnant : </a:t>
            </a:r>
            <a:r>
              <a:rPr lang="fr-BE" altLang="fr-FR" dirty="0"/>
              <a:t>que savent-ils du passé de leurs parents?  Qu’imaginent-ils ? Ils ont glané plein d’indices au départ des basculements d’ambiances et des émotions surprenantes de leur parent.  Le secret a suinté.</a:t>
            </a:r>
            <a:br>
              <a:rPr lang="fr-BE" altLang="fr-FR" dirty="0"/>
            </a:br>
            <a:r>
              <a:rPr lang="fr-BE" altLang="fr-FR" dirty="0"/>
              <a:t>Souvent, ils ont une petite idée, encore faut-il qu’ils osent l’exprimer. </a:t>
            </a:r>
            <a:br>
              <a:rPr lang="fr-BE" altLang="fr-FR" dirty="0"/>
            </a:br>
            <a:r>
              <a:rPr lang="fr-BE" altLang="fr-FR" dirty="0"/>
              <a:t>La loi du silence les rend souvent muets.</a:t>
            </a:r>
          </a:p>
          <a:p>
            <a:pPr marL="342900" indent="-342900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BE" altLang="fr-FR" dirty="0"/>
              <a:t>Partir de leurs </a:t>
            </a:r>
            <a:r>
              <a:rPr lang="fr-BE" altLang="fr-FR" b="1" dirty="0"/>
              <a:t>dessins</a:t>
            </a:r>
            <a:r>
              <a:rPr lang="fr-BE" altLang="fr-FR" dirty="0"/>
              <a:t>, de certaines comportements étranges </a:t>
            </a:r>
          </a:p>
          <a:p>
            <a:pPr marL="342900" indent="-342900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BE" altLang="fr-FR" dirty="0"/>
              <a:t>À l’aide d’</a:t>
            </a:r>
            <a:r>
              <a:rPr lang="fr-BE" altLang="fr-FR" b="1" dirty="0"/>
              <a:t>objets métaphoriques </a:t>
            </a:r>
            <a:r>
              <a:rPr lang="fr-BE" altLang="fr-FR" dirty="0"/>
              <a:t>: boule de cristal, stéthoscope, devinettes</a:t>
            </a:r>
            <a:endParaRPr lang="fr-FR" altLang="fr-FR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BF3025EE-E90F-8843-B8C6-03818705EF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41C67D4-8E1A-6345-AE02-8537871F3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29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600" dirty="0"/>
              <a:t>Quand convient-il d’encourager le dévoilement d’un secret 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435139"/>
            <a:ext cx="7886700" cy="382814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fr-BE" altLang="fr-FR" dirty="0"/>
              <a:t>Trois critères d’appréciation : </a:t>
            </a:r>
            <a:endParaRPr lang="fr-FR" altLang="fr-FR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BE" altLang="fr-FR" dirty="0"/>
              <a:t>La charge émotionnelle du secret pour celui qui le porte.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BE" altLang="fr-FR" dirty="0"/>
              <a:t>L’impact présumé sur les autres membres de la famille, dont les enfants : symptômes, angoisse, honte, sentiment de culpabilité, …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BE" altLang="fr-FR" dirty="0"/>
              <a:t>L’impact du secret sur l’ambiance et la communication familiales.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30AAC0-4A96-B147-A2EB-8836DF7952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648466-2833-914D-A4F7-89055AD414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8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824"/>
            <a:ext cx="8229600" cy="941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600" dirty="0"/>
              <a:t>Mémoire d’</a:t>
            </a:r>
            <a:r>
              <a:rPr lang="fr-FR" altLang="ja-JP" sz="3600" dirty="0"/>
              <a:t>appel </a:t>
            </a:r>
            <a:r>
              <a:rPr lang="fr-FR" altLang="ja-JP" sz="3600" i="1" dirty="0"/>
              <a:t>versus</a:t>
            </a:r>
            <a:r>
              <a:rPr lang="fr-FR" altLang="ja-JP" sz="3600" dirty="0"/>
              <a:t> de rappel</a:t>
            </a:r>
            <a:br>
              <a:rPr lang="fr-FR" altLang="ja-JP" sz="3600" dirty="0"/>
            </a:br>
            <a:r>
              <a:rPr lang="fr-FR" altLang="ja-JP" sz="3000" dirty="0"/>
              <a:t> </a:t>
            </a:r>
            <a:r>
              <a:rPr lang="fr-BE" altLang="ja-JP" sz="3000" dirty="0"/>
              <a:t>(</a:t>
            </a:r>
            <a:r>
              <a:rPr lang="fr-BE" altLang="ja-JP" sz="3000" dirty="0" err="1"/>
              <a:t>Fossion</a:t>
            </a:r>
            <a:r>
              <a:rPr lang="fr-BE" altLang="ja-JP" sz="3000" dirty="0"/>
              <a:t> P. et </a:t>
            </a:r>
            <a:r>
              <a:rPr lang="fr-BE" altLang="ja-JP" sz="3000" dirty="0" err="1"/>
              <a:t>Rejas</a:t>
            </a:r>
            <a:r>
              <a:rPr lang="fr-BE" altLang="ja-JP" sz="3000" dirty="0"/>
              <a:t> M.-C.) </a:t>
            </a:r>
            <a:endParaRPr lang="fr-FR" altLang="fr-FR" sz="30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495005"/>
            <a:ext cx="7886700" cy="379444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2400"/>
              </a:spcAft>
            </a:pPr>
            <a:r>
              <a:rPr lang="fr-BE" altLang="fr-FR" dirty="0"/>
              <a:t>La</a:t>
            </a:r>
            <a:r>
              <a:rPr lang="fr-BE" altLang="fr-FR" b="1" i="1" dirty="0"/>
              <a:t> mémoire de rappel </a:t>
            </a:r>
            <a:r>
              <a:rPr lang="fr-BE" altLang="fr-FR" dirty="0"/>
              <a:t>: évocation des faits traumatiques évités car trop douloureux, trop </a:t>
            </a:r>
            <a:r>
              <a:rPr lang="fr-BE" altLang="fr-FR" dirty="0" err="1"/>
              <a:t>effractants</a:t>
            </a:r>
            <a:r>
              <a:rPr lang="fr-BE" altLang="fr-FR" dirty="0"/>
              <a:t> ou trop honteux.</a:t>
            </a:r>
          </a:p>
          <a:p>
            <a:pPr eaLnBrk="1" hangingPunct="1">
              <a:lnSpc>
                <a:spcPct val="100000"/>
              </a:lnSpc>
              <a:spcAft>
                <a:spcPts val="1200"/>
              </a:spcAft>
            </a:pPr>
            <a:r>
              <a:rPr lang="fr-BE" altLang="fr-FR" dirty="0"/>
              <a:t>La </a:t>
            </a:r>
            <a:r>
              <a:rPr lang="fr-BE" altLang="fr-FR" b="1" i="1" dirty="0"/>
              <a:t>mémoire d’appel</a:t>
            </a:r>
            <a:r>
              <a:rPr lang="fr-BE" altLang="fr-FR" i="1" dirty="0"/>
              <a:t> </a:t>
            </a:r>
            <a:r>
              <a:rPr lang="fr-BE" altLang="fr-FR" dirty="0"/>
              <a:t>: évocation des faits relatifs à la vie d’avant le traumatisme et surtout de ce qui a permis, après, de survivre au choc. Comment ont-ils fait pour continuer à vivre, pour s’en relever ?  </a:t>
            </a:r>
            <a:br>
              <a:rPr lang="fr-BE" altLang="fr-FR" dirty="0"/>
            </a:br>
            <a:r>
              <a:rPr lang="fr-BE" altLang="fr-FR" dirty="0"/>
              <a:t>Interroger sur les stratégies de « coping », sur la </a:t>
            </a:r>
            <a:r>
              <a:rPr lang="fr-BE" altLang="fr-FR" b="1" dirty="0"/>
              <a:t>résilience. </a:t>
            </a:r>
            <a:br>
              <a:rPr lang="fr-BE" altLang="fr-FR" b="1" dirty="0"/>
            </a:br>
            <a:r>
              <a:rPr lang="fr-BE" altLang="fr-FR" dirty="0"/>
              <a:t>Cette manière d’explorer le passé permet aux gens de ne pas perdre la face (devant leurs enfants entre autres). </a:t>
            </a:r>
            <a:endParaRPr lang="fr-FR" alt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D59082-D671-FF42-81F9-D2E20F657C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29DDE8A-A32F-EB4F-8863-D6B236AAF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81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de la révélation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567545"/>
            <a:ext cx="7886700" cy="478100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dirty="0"/>
              <a:t>Aider les enfants à moins souffrir, à ne pas se sentir coupables du </a:t>
            </a:r>
            <a:br>
              <a:rPr lang="fr-FR" dirty="0"/>
            </a:br>
            <a:r>
              <a:rPr lang="fr-FR" dirty="0"/>
              <a:t>mal-être de leurs parents.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dirty="0"/>
              <a:t>Permettre aux enfants d’être moins déterminés par le passé traumatique de leurs parents (quand on sait où est l’obstacle, on peut l’éviter).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dirty="0"/>
              <a:t>Leur permettre de mieux comprendre la manière d'être de leurs parents, notamment les mécanismes de défenses qu’ils ont dû édifier pour survivre.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dirty="0"/>
              <a:t>Mieux se comprendre eux, notamment les traces laissées en eux par le traumatisme passé de leurs parents.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dirty="0"/>
              <a:t>Lever le tabou, libérer la parole pour permettre aux enfants de poser petit à petit leurs questions à leurs parents et aux parents de raconter peu à peu.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56BF58-7638-E94C-B43A-06343442FD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E2FD31-FAD2-744F-9F9C-F8B2DADF40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937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6171" y="2275994"/>
            <a:ext cx="73152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BE" altLang="fr-FR" sz="2100" dirty="0"/>
              <a:t>L'objectif de la révélation mais pas tant d'informer les enfants sur le contenu du secret, mais de restaurer dans la famille des habitudes de curiosité et de dialogue.</a:t>
            </a:r>
          </a:p>
          <a:p>
            <a:pPr>
              <a:spcAft>
                <a:spcPts val="1200"/>
              </a:spcAft>
            </a:pPr>
            <a:r>
              <a:rPr lang="fr-BE" altLang="fr-FR" sz="2100" dirty="0"/>
              <a:t>« </a:t>
            </a:r>
            <a:r>
              <a:rPr lang="fr-BE" altLang="fr-FR" sz="2100" i="1" dirty="0"/>
              <a:t>Le secret ne s’oppose pas à la vérité, mais à la communication</a:t>
            </a:r>
            <a:r>
              <a:rPr lang="fr-BE" altLang="fr-FR" sz="2100" dirty="0"/>
              <a:t> »</a:t>
            </a:r>
          </a:p>
          <a:p>
            <a:r>
              <a:rPr lang="fr-BE" altLang="fr-FR" sz="2100" dirty="0" err="1"/>
              <a:t>Tisseron</a:t>
            </a:r>
            <a:r>
              <a:rPr lang="fr-BE" altLang="fr-FR" sz="2100" dirty="0"/>
              <a:t> S., 2004</a:t>
            </a:r>
            <a:endParaRPr lang="fr-FR" altLang="fr-FR" sz="21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0B1071-E1D9-1E4D-9EF8-836BF1C9D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BAE3D24-1993-EE4B-99FD-61CE83E807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3959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dirty="0"/>
              <a:t>La révélation n’est pas une fin en soi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790371"/>
            <a:ext cx="7886700" cy="3131458"/>
          </a:xfrm>
        </p:spPr>
        <p:txBody>
          <a:bodyPr/>
          <a:lstStyle/>
          <a:p>
            <a:r>
              <a:rPr lang="fr-BE" altLang="fr-FR" dirty="0"/>
              <a:t>La révélation n’est que le début : il reste à travailler les </a:t>
            </a:r>
            <a:r>
              <a:rPr lang="fr-BE" altLang="fr-FR" b="1" dirty="0"/>
              <a:t>conséquences</a:t>
            </a:r>
            <a:r>
              <a:rPr lang="fr-BE" altLang="fr-FR" dirty="0"/>
              <a:t> du traumatisme secret du parent </a:t>
            </a:r>
            <a:r>
              <a:rPr lang="fr-BE" altLang="fr-FR" b="1" dirty="0"/>
              <a:t>sur la personnalité de chacun</a:t>
            </a:r>
            <a:r>
              <a:rPr lang="fr-BE" altLang="fr-FR" dirty="0"/>
              <a:t> et sur </a:t>
            </a:r>
            <a:r>
              <a:rPr lang="fr-BE" altLang="fr-FR" b="1" dirty="0"/>
              <a:t>leurs modes de fonctionnement</a:t>
            </a:r>
            <a:r>
              <a:rPr lang="fr-BE" altLang="fr-FR" dirty="0"/>
              <a:t> (à flexibiliser et diversifier) : mécanismes de défense, manières d’être, anxiété, communication entravée, non-dits</a:t>
            </a:r>
            <a:r>
              <a:rPr lang="is-IS" altLang="fr-FR" dirty="0"/>
              <a:t>…</a:t>
            </a:r>
            <a:endParaRPr lang="fr-BE" altLang="fr-FR" dirty="0"/>
          </a:p>
          <a:p>
            <a:endParaRPr lang="fr-BE" alt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82F66C-B698-C144-8395-42AB34225E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91F045-8862-5E4B-A5BB-AFE235EFB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8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Transmission </a:t>
            </a:r>
            <a:r>
              <a:rPr lang="fr-FR" sz="3600" dirty="0" err="1"/>
              <a:t>intergénérationnelle</a:t>
            </a:r>
            <a:r>
              <a:rPr lang="fr-FR" sz="3600" dirty="0"/>
              <a:t> </a:t>
            </a:r>
            <a:r>
              <a:rPr lang="fr-FR" sz="3600" i="1" dirty="0"/>
              <a:t>vs</a:t>
            </a:r>
            <a:r>
              <a:rPr lang="fr-FR" sz="3600" dirty="0"/>
              <a:t> Transmission </a:t>
            </a:r>
            <a:r>
              <a:rPr lang="fr-FR" sz="3600" dirty="0" err="1"/>
              <a:t>transgénérationnelle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672045"/>
            <a:ext cx="7886700" cy="452067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fr-FR" dirty="0"/>
              <a:t>Anne Ancelin </a:t>
            </a:r>
            <a:r>
              <a:rPr lang="fr-FR" dirty="0" err="1"/>
              <a:t>Schützenberger</a:t>
            </a:r>
            <a:r>
              <a:rPr lang="fr-FR" dirty="0"/>
              <a:t> (2004) distingue :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fr-FR" dirty="0"/>
              <a:t>La transmission </a:t>
            </a:r>
            <a:r>
              <a:rPr lang="fr-FR" b="1" dirty="0" err="1"/>
              <a:t>intergénérationnelle</a:t>
            </a:r>
            <a:r>
              <a:rPr lang="fr-FR" dirty="0"/>
              <a:t> qui se rapporte à des contenus </a:t>
            </a:r>
            <a:r>
              <a:rPr lang="fr-FR" b="1" dirty="0"/>
              <a:t>conscients</a:t>
            </a:r>
            <a:r>
              <a:rPr lang="fr-FR" dirty="0"/>
              <a:t>, accessibles (et donc </a:t>
            </a:r>
            <a:r>
              <a:rPr lang="fr-FR" dirty="0" err="1"/>
              <a:t>mentalisables</a:t>
            </a:r>
            <a:r>
              <a:rPr lang="fr-FR" dirty="0"/>
              <a:t>, </a:t>
            </a:r>
            <a:r>
              <a:rPr lang="fr-FR" dirty="0" err="1"/>
              <a:t>élaborables</a:t>
            </a:r>
            <a:r>
              <a:rPr lang="fr-FR" dirty="0"/>
              <a:t>) qu’on a hérité des générations précédentes : avoir le sale caractère de sa mère, l’humour de son père, les talents musicaux de sa grand-mère... </a:t>
            </a:r>
          </a:p>
          <a:p>
            <a:pPr marL="342900" indent="-342900" defTabSz="91440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/>
              <a:t>La transmission </a:t>
            </a:r>
            <a:r>
              <a:rPr lang="fr-FR" b="1" dirty="0" err="1"/>
              <a:t>transgénérationnelle</a:t>
            </a:r>
            <a:r>
              <a:rPr lang="fr-FR" dirty="0"/>
              <a:t> qui porte sur des contenus non dits, </a:t>
            </a:r>
            <a:r>
              <a:rPr lang="fr-FR" b="1" dirty="0"/>
              <a:t>inconscients, </a:t>
            </a:r>
            <a:r>
              <a:rPr lang="fr-FR" dirty="0"/>
              <a:t>inaccessibles. </a:t>
            </a:r>
            <a:br>
              <a:rPr lang="fr-FR" dirty="0"/>
            </a:br>
            <a:r>
              <a:rPr lang="fr-BE" dirty="0"/>
              <a:t>Ici, on hérite de quelque chose qu’on ignore mais qui nous affecte malgré tout. </a:t>
            </a:r>
            <a:br>
              <a:rPr lang="fr-BE" dirty="0"/>
            </a:br>
            <a:r>
              <a:rPr lang="fr-BE" dirty="0"/>
              <a:t>Ces héritages sont des « impensés familiaux » qui, en raison du non-dit, ne sont pas élaborés et risquent de se transmettre insidieusement à l’état brut de génération en génération.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FABB26-5096-BB4B-A518-584323BFB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D79F4D-CF3C-3845-9ACF-01475AE423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7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56580"/>
            <a:ext cx="9144000" cy="1087758"/>
          </a:xfrm>
        </p:spPr>
        <p:txBody>
          <a:bodyPr/>
          <a:lstStyle/>
          <a:p>
            <a:r>
              <a:rPr lang="fr-FR" sz="3100" dirty="0"/>
              <a:t>Plaidoyer pour une transmission intergénérationnelle plutôt que </a:t>
            </a:r>
            <a:r>
              <a:rPr lang="fr-FR" sz="3100" dirty="0" err="1"/>
              <a:t>transgénérationnelle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1" y="1612901"/>
            <a:ext cx="8302170" cy="49210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BE" dirty="0"/>
              <a:t>Encourager les parents à parler de leur passé traumatique et les y accompagner me semble le plus souvent être un facteur protecteur de souffrance et de pathologie pour leurs descendants.  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FR" altLang="fr-FR" dirty="0"/>
              <a:t>La révélation offre un surcroît de liberté tant pour le porteur du secret que pour la génération suivante car elle permet à celle-ci d’élaborer le passé traumatique de la génération précédente, </a:t>
            </a:r>
            <a:r>
              <a:rPr lang="fr-FR" dirty="0"/>
              <a:t>de se dégager de l’héritage </a:t>
            </a:r>
            <a:r>
              <a:rPr lang="fr-FR" dirty="0" err="1"/>
              <a:t>transgénérationnel</a:t>
            </a:r>
            <a:r>
              <a:rPr lang="fr-FR" altLang="fr-FR" dirty="0"/>
              <a:t> et donc d’</a:t>
            </a:r>
            <a:r>
              <a:rPr lang="fr-FR" altLang="ja-JP" dirty="0"/>
              <a:t>être moins déterminée par l’histoire secrète de ses parents.</a:t>
            </a:r>
          </a:p>
          <a:p>
            <a:pPr>
              <a:lnSpc>
                <a:spcPct val="100000"/>
              </a:lnSpc>
            </a:pPr>
            <a:r>
              <a:rPr lang="fr-FR" altLang="fr-FR" dirty="0"/>
              <a:t>Les enfants ne sont plus alors condamnés à répéter ou à réparer les traumatismes secrets de leurs ancêtres. </a:t>
            </a:r>
          </a:p>
          <a:p>
            <a:pPr>
              <a:lnSpc>
                <a:spcPct val="100000"/>
              </a:lnSpc>
            </a:pPr>
            <a:r>
              <a:rPr lang="fr-BE" altLang="fr-FR" dirty="0"/>
              <a:t>Quand on sait où est l’obstacle, on peut l’éviter.</a:t>
            </a:r>
          </a:p>
          <a:p>
            <a:pPr>
              <a:lnSpc>
                <a:spcPct val="100000"/>
              </a:lnSpc>
            </a:pPr>
            <a:r>
              <a:rPr lang="fr-BE" altLang="fr-FR" dirty="0"/>
              <a:t>Cela augmente la marge d’</a:t>
            </a:r>
            <a:r>
              <a:rPr lang="fr-BE" altLang="fr-FR" b="1" dirty="0"/>
              <a:t>autodétermination</a:t>
            </a:r>
            <a:r>
              <a:rPr lang="fr-BE" altLang="fr-FR" dirty="0"/>
              <a:t>.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7FEE8A-B41F-9D4E-97F2-349C4B6DA9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AA4B23-36DB-1D43-89D1-E511A0E79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8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1981200"/>
            <a:ext cx="8079921" cy="4205462"/>
          </a:xfrm>
        </p:spPr>
        <p:txBody>
          <a:bodyPr/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BE" altLang="fr-FR" sz="1800" dirty="0"/>
              <a:t>ABRAHAM N., TOROK M. (1978) : « </a:t>
            </a:r>
            <a:r>
              <a:rPr lang="fr-BE" altLang="fr-FR" sz="1800" i="1" dirty="0"/>
              <a:t>L’écorce et le noyau</a:t>
            </a:r>
            <a:r>
              <a:rPr lang="fr-BE" altLang="fr-FR" sz="1800" dirty="0"/>
              <a:t> », Flammarion, Paris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FR" sz="1800" dirty="0"/>
              <a:t>ANCELIN SCHÜTZENBERGER A.(2004). Secrets, secrets de famille et transmissions invisibles, dans </a:t>
            </a:r>
            <a:r>
              <a:rPr lang="fr-FR" sz="1800" i="1" dirty="0"/>
              <a:t>Cahiers critiques de thérapie familiale et de pratiques de réseaux</a:t>
            </a:r>
            <a:r>
              <a:rPr lang="fr-FR" sz="1800" dirty="0"/>
              <a:t>, vol.2, n</a:t>
            </a:r>
            <a:r>
              <a:rPr lang="fr-FR" sz="1800" baseline="30000" dirty="0"/>
              <a:t>o</a:t>
            </a:r>
            <a:r>
              <a:rPr lang="fr-FR" sz="1800" dirty="0"/>
              <a:t> 33.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BE" altLang="fr-FR" sz="1800" dirty="0"/>
              <a:t>AUSLOOS G. (1995). </a:t>
            </a:r>
            <a:r>
              <a:rPr lang="fr-BE" altLang="fr-FR" sz="1800" i="1" dirty="0"/>
              <a:t>La compétence des familles. Temps, chaos, processus</a:t>
            </a:r>
            <a:r>
              <a:rPr lang="fr-BE" altLang="fr-FR" sz="1800" dirty="0"/>
              <a:t>, </a:t>
            </a:r>
            <a:r>
              <a:rPr lang="fr-BE" altLang="fr-FR" sz="1800" dirty="0" err="1"/>
              <a:t>Erès</a:t>
            </a:r>
            <a:r>
              <a:rPr lang="fr-BE" altLang="fr-FR" sz="1800" dirty="0"/>
              <a:t> Relations, Toulouse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BE" altLang="fr-FR" sz="1800" dirty="0"/>
              <a:t>CALICIS F. (2006) : « La transmission </a:t>
            </a:r>
            <a:r>
              <a:rPr lang="fr-BE" altLang="fr-FR" sz="1800" dirty="0" err="1"/>
              <a:t>transgénérationnelle</a:t>
            </a:r>
            <a:r>
              <a:rPr lang="fr-BE" altLang="fr-FR" sz="1800" dirty="0"/>
              <a:t> des traumatismes et de la souffrance non dite », dans </a:t>
            </a:r>
            <a:r>
              <a:rPr lang="fr-BE" altLang="fr-FR" sz="1800" i="1" dirty="0"/>
              <a:t>Thérapie familiale</a:t>
            </a:r>
            <a:r>
              <a:rPr lang="fr-BE" altLang="fr-FR" sz="1800" dirty="0"/>
              <a:t>, Genève, vol. 27, N°3, pp. 229-242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BE" altLang="fr-FR" sz="1800" dirty="0"/>
              <a:t>CALICIS F. (2009) : « Philippe, Lydia, </a:t>
            </a:r>
            <a:r>
              <a:rPr lang="fr-BE" altLang="fr-FR" sz="1800" dirty="0" err="1"/>
              <a:t>Eric</a:t>
            </a:r>
            <a:r>
              <a:rPr lang="fr-BE" altLang="fr-FR" sz="1800" dirty="0"/>
              <a:t> et les autres … Impact des secrets de famille des parents sur leurs enfants et bénéfices de leur révélation. », dans </a:t>
            </a:r>
            <a:r>
              <a:rPr lang="fr-BE" altLang="fr-FR" sz="1800" i="1" dirty="0"/>
              <a:t>Cahiers de psychologie clinique</a:t>
            </a:r>
            <a:r>
              <a:rPr lang="fr-BE" altLang="fr-FR" sz="1800" dirty="0"/>
              <a:t>, Du secret, vol 32,n°1, pp. 173-201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0FF910-FE17-1F48-9F34-7A670810A3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CAB451-0454-184D-B1FA-3FCA8FB19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64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9" y="1587500"/>
            <a:ext cx="8169275" cy="4699000"/>
          </a:xfrm>
        </p:spPr>
        <p:txBody>
          <a:bodyPr/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FR" altLang="fr-FR" sz="1800" dirty="0"/>
              <a:t>CALICIS F. (2014) : « L’élaboration familiale des traumatismes psychiques en thérapie : une illustration clinique », dans </a:t>
            </a:r>
            <a:r>
              <a:rPr lang="fr-FR" altLang="fr-FR" sz="1800" i="1" dirty="0"/>
              <a:t>Thérapie familiale, </a:t>
            </a:r>
            <a:r>
              <a:rPr lang="fr-FR" altLang="fr-FR" sz="1800" dirty="0"/>
              <a:t>Genève, vol. 35, N° 2, pp. 207-227</a:t>
            </a:r>
            <a:endParaRPr lang="fr-BE" altLang="fr-FR" sz="1800" dirty="0"/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fr-FR" altLang="fr-FR" sz="1800" dirty="0"/>
              <a:t>FOSSION P, REJAS M-C (2007) : « Prise en charge des familles traumatisées, l’apport de </a:t>
            </a:r>
            <a:r>
              <a:rPr lang="fr-FR" altLang="fr-FR" sz="1800" dirty="0" err="1"/>
              <a:t>Siegi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Hirsch</a:t>
            </a:r>
            <a:r>
              <a:rPr lang="fr-FR" altLang="fr-FR" sz="1800" dirty="0"/>
              <a:t>. » dans </a:t>
            </a:r>
            <a:r>
              <a:rPr lang="fr-FR" altLang="fr-FR" sz="1800" i="1" dirty="0"/>
              <a:t>Thérapie familiale</a:t>
            </a:r>
            <a:r>
              <a:rPr lang="fr-FR" altLang="fr-FR" sz="1800" dirty="0"/>
              <a:t>, vol 3</a:t>
            </a:r>
          </a:p>
          <a:p>
            <a:pPr marL="285750" indent="-285750">
              <a:lnSpc>
                <a:spcPct val="11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fr-BE" altLang="fr-FR" sz="1800" dirty="0"/>
              <a:t>SELVINI M. (1995) : « Troubles mentaux graves et méconnaissance de la réalité », dans </a:t>
            </a:r>
            <a:r>
              <a:rPr lang="fr-BE" altLang="fr-FR" sz="1800" i="1" dirty="0"/>
              <a:t>Thérapie familiale</a:t>
            </a:r>
            <a:r>
              <a:rPr lang="fr-BE" altLang="fr-FR" sz="1800" dirty="0"/>
              <a:t>, Genève, vol.16, n°2, pp. 131-144</a:t>
            </a:r>
          </a:p>
          <a:p>
            <a:pPr marL="285750" indent="-285750">
              <a:lnSpc>
                <a:spcPct val="11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fr-BE" altLang="fr-FR" sz="1800" dirty="0"/>
              <a:t>SELVINI M. (1997) : « Secrets familiaux : quand le patient ne sait pas », dans </a:t>
            </a:r>
            <a:r>
              <a:rPr lang="fr-BE" altLang="fr-FR" sz="1800" i="1" dirty="0"/>
              <a:t>Thérapie familiale</a:t>
            </a:r>
            <a:r>
              <a:rPr lang="fr-BE" altLang="fr-FR" sz="1800" dirty="0"/>
              <a:t>, Genève, vol.18, n°2, pp. 109-125</a:t>
            </a:r>
          </a:p>
          <a:p>
            <a:pPr marL="285750" indent="-285750">
              <a:lnSpc>
                <a:spcPct val="11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fr-BE" altLang="fr-FR" sz="1800" dirty="0"/>
              <a:t>STETTBACHER J.K. (1991) : </a:t>
            </a:r>
            <a:r>
              <a:rPr lang="fr-BE" altLang="fr-FR" sz="1800" i="1" dirty="0"/>
              <a:t>Pourquoi la souffrance ?</a:t>
            </a:r>
            <a:r>
              <a:rPr lang="fr-BE" altLang="fr-FR" sz="1800" dirty="0"/>
              <a:t>, Aubier, Paris</a:t>
            </a:r>
          </a:p>
          <a:p>
            <a:pPr marL="285750" indent="-285750">
              <a:lnSpc>
                <a:spcPct val="11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fr-BE" altLang="fr-FR" sz="1800" dirty="0"/>
              <a:t>TISSERON S. (2004) : « Le secret ne s’oppose pas à la vérité, mais à la communication », dans </a:t>
            </a:r>
            <a:r>
              <a:rPr lang="fr-BE" altLang="fr-FR" sz="1800" i="1" dirty="0"/>
              <a:t>Cahiers Critiques de thérapie familiale et de pratiques de réseaux</a:t>
            </a:r>
            <a:r>
              <a:rPr lang="fr-BE" altLang="fr-FR" sz="1800" dirty="0"/>
              <a:t>, N°33, vol 2, pp. 55-67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47DE1B-8666-0C48-8B4C-72C10AA16D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F. Calicis Secret de famille 2019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08DC54-A76F-D749-9F3F-5B27499B0C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24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7257"/>
            <a:ext cx="8686800" cy="107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BE" altLang="fr-FR" sz="2600" dirty="0"/>
              <a:t>Pourquoi les parents dissimulent-ils à leurs enfants certains traumatismes de leur histoire ou de celle de leurs parents ?</a:t>
            </a:r>
            <a:endParaRPr lang="fr-FR" altLang="fr-FR" sz="26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89165"/>
            <a:ext cx="3961263" cy="465037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ts val="2000"/>
              </a:spcAft>
              <a:buFontTx/>
              <a:buNone/>
            </a:pPr>
            <a:r>
              <a:rPr lang="fr-BE" altLang="fr-FR" sz="1700" b="1" dirty="0"/>
              <a:t>Motifs officiels</a:t>
            </a:r>
            <a:endParaRPr lang="fr-BE" altLang="fr-FR" sz="1700" dirty="0"/>
          </a:p>
          <a:p>
            <a:pPr eaLnBrk="1" hangingPunct="1">
              <a:lnSpc>
                <a:spcPct val="90000"/>
              </a:lnSpc>
              <a:spcAft>
                <a:spcPts val="1400"/>
              </a:spcAft>
            </a:pPr>
            <a:r>
              <a:rPr lang="fr-BE" altLang="fr-FR" sz="1700" dirty="0"/>
              <a:t>Ménager les enfants (impact émotionnel des éléments dissimulés)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fr-BE" altLang="fr-FR" sz="1700" dirty="0"/>
              <a:t>Ne pas les encombrer avec un secret, ne pas les enchaîner</a:t>
            </a:r>
          </a:p>
          <a:p>
            <a:pPr eaLnBrk="1" hangingPunct="1">
              <a:lnSpc>
                <a:spcPct val="90000"/>
              </a:lnSpc>
              <a:spcAft>
                <a:spcPts val="1400"/>
              </a:spcAft>
            </a:pPr>
            <a:r>
              <a:rPr lang="fr-BE" altLang="fr-FR" sz="1700" dirty="0"/>
              <a:t>Éviter qu’ils ne se fassent du souci pour eux </a:t>
            </a:r>
          </a:p>
          <a:p>
            <a:pPr eaLnBrk="1" hangingPunct="1">
              <a:lnSpc>
                <a:spcPct val="90000"/>
              </a:lnSpc>
              <a:spcAft>
                <a:spcPts val="1400"/>
              </a:spcAft>
            </a:pPr>
            <a:r>
              <a:rPr lang="fr-BE" altLang="fr-FR" sz="1700" dirty="0"/>
              <a:t>Préserver l’image qu’ils ont de leurs grands-parents, ne pas nuire à leur relation</a:t>
            </a:r>
          </a:p>
          <a:p>
            <a:pPr>
              <a:lnSpc>
                <a:spcPct val="90000"/>
              </a:lnSpc>
              <a:spcAft>
                <a:spcPts val="2800"/>
              </a:spcAft>
            </a:pPr>
            <a:r>
              <a:rPr lang="fr-BE" altLang="fr-FR" sz="1700" dirty="0"/>
              <a:t>Préserver leur innocence : « Je ne veux pas les désillusionner de la vie si tôt »</a:t>
            </a:r>
          </a:p>
          <a:p>
            <a:pPr algn="ctr" eaLnBrk="1" hangingPunct="1">
              <a:lnSpc>
                <a:spcPct val="90000"/>
              </a:lnSpc>
              <a:spcAft>
                <a:spcPts val="1400"/>
              </a:spcAft>
            </a:pPr>
            <a:endParaRPr lang="fr-FR" altLang="fr-FR" sz="1700" i="1" dirty="0"/>
          </a:p>
          <a:p>
            <a:pPr algn="ctr" eaLnBrk="1" hangingPunct="1">
              <a:lnSpc>
                <a:spcPct val="90000"/>
              </a:lnSpc>
              <a:spcAft>
                <a:spcPts val="1400"/>
              </a:spcAft>
            </a:pPr>
            <a:endParaRPr lang="fr-FR" altLang="fr-FR" sz="1700" i="1" dirty="0"/>
          </a:p>
          <a:p>
            <a:pPr algn="ctr" eaLnBrk="1" hangingPunct="1">
              <a:lnSpc>
                <a:spcPct val="90000"/>
              </a:lnSpc>
              <a:spcAft>
                <a:spcPts val="1400"/>
              </a:spcAft>
            </a:pPr>
            <a:r>
              <a:rPr lang="fr-FR" altLang="fr-FR" sz="1700" i="1" dirty="0">
                <a:solidFill>
                  <a:srgbClr val="00B050"/>
                </a:solidFill>
              </a:rPr>
              <a:t>Les protéger</a:t>
            </a:r>
            <a:endParaRPr lang="fr-BE" altLang="fr-FR" sz="1700" dirty="0">
              <a:solidFill>
                <a:srgbClr val="00B050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12693" y="1489165"/>
            <a:ext cx="4689793" cy="485216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ts val="2000"/>
              </a:spcAft>
              <a:buFontTx/>
              <a:buNone/>
            </a:pPr>
            <a:r>
              <a:rPr lang="fr-BE" altLang="fr-FR" sz="1700" b="1" dirty="0"/>
              <a:t>Motifs officieux</a:t>
            </a:r>
            <a:endParaRPr lang="fr-BE" altLang="fr-FR" sz="1700" dirty="0"/>
          </a:p>
          <a:p>
            <a:pPr eaLnBrk="1" hangingPunct="1">
              <a:lnSpc>
                <a:spcPct val="90000"/>
              </a:lnSpc>
              <a:spcAft>
                <a:spcPts val="800"/>
              </a:spcAft>
            </a:pPr>
            <a:r>
              <a:rPr lang="fr-BE" altLang="fr-FR" sz="1700" dirty="0"/>
              <a:t>Éviter la </a:t>
            </a:r>
            <a:r>
              <a:rPr lang="fr-BE" altLang="fr-FR" sz="1700" b="1" dirty="0"/>
              <a:t>honte, </a:t>
            </a:r>
            <a:r>
              <a:rPr lang="fr-BE" altLang="fr-FR" sz="1700" dirty="0"/>
              <a:t>le sentiment de </a:t>
            </a:r>
            <a:r>
              <a:rPr lang="fr-BE" altLang="fr-FR" sz="1700" b="1" dirty="0"/>
              <a:t>culpabilité</a:t>
            </a:r>
          </a:p>
          <a:p>
            <a:pPr eaLnBrk="1" hangingPunct="1">
              <a:lnSpc>
                <a:spcPct val="90000"/>
              </a:lnSpc>
              <a:spcAft>
                <a:spcPts val="800"/>
              </a:spcAft>
            </a:pPr>
            <a:r>
              <a:rPr lang="fr-BE" altLang="fr-FR" sz="1700" dirty="0"/>
              <a:t>Ne pas ternir </a:t>
            </a:r>
            <a:r>
              <a:rPr lang="fr-BE" altLang="fr-FR" sz="1700" b="1" dirty="0"/>
              <a:t>leur</a:t>
            </a:r>
            <a:r>
              <a:rPr lang="fr-BE" altLang="fr-FR" sz="1700" dirty="0"/>
              <a:t> image aux yeux des enfants, </a:t>
            </a:r>
            <a:br>
              <a:rPr lang="fr-BE" altLang="fr-FR" sz="1700" dirty="0"/>
            </a:br>
            <a:r>
              <a:rPr lang="fr-BE" altLang="fr-FR" sz="1700" dirty="0"/>
              <a:t>ne pas perdre la face, voire leur autorité</a:t>
            </a:r>
          </a:p>
          <a:p>
            <a:pPr eaLnBrk="1" hangingPunct="1">
              <a:lnSpc>
                <a:spcPct val="90000"/>
              </a:lnSpc>
              <a:spcAft>
                <a:spcPts val="800"/>
              </a:spcAft>
            </a:pPr>
            <a:r>
              <a:rPr lang="fr-BE" altLang="ja-JP" sz="1700" dirty="0"/>
              <a:t>Préserver leur loyauté envers leurs propres parents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fr-BE" altLang="ja-JP" sz="1700" dirty="0"/>
              <a:t>Espoir secret de réparation indirecte via leurs enfants</a:t>
            </a:r>
          </a:p>
          <a:p>
            <a:pPr eaLnBrk="1" hangingPunct="1">
              <a:lnSpc>
                <a:spcPct val="90000"/>
              </a:lnSpc>
              <a:spcAft>
                <a:spcPts val="800"/>
              </a:spcAft>
            </a:pPr>
            <a:r>
              <a:rPr lang="fr-BE" altLang="ja-JP" sz="1700" dirty="0"/>
              <a:t>Parfois, ils doutent de ce qui s’est passé</a:t>
            </a:r>
          </a:p>
          <a:p>
            <a:pPr eaLnBrk="1" hangingPunct="1">
              <a:lnSpc>
                <a:spcPct val="90000"/>
              </a:lnSpc>
              <a:spcAft>
                <a:spcPts val="800"/>
              </a:spcAft>
            </a:pPr>
            <a:r>
              <a:rPr lang="fr-BE" altLang="fr-FR" sz="1700" dirty="0"/>
              <a:t>Peur que les enfants « ne tiennent pas leur langue » ou mettent les pieds dans le plat dans des circonstances inappropriées</a:t>
            </a:r>
          </a:p>
          <a:p>
            <a:pPr eaLnBrk="1" hangingPunct="1">
              <a:lnSpc>
                <a:spcPct val="90000"/>
              </a:lnSpc>
              <a:spcAft>
                <a:spcPts val="1400"/>
              </a:spcAft>
            </a:pPr>
            <a:r>
              <a:rPr lang="fr-BE" altLang="fr-FR" sz="1700" dirty="0"/>
              <a:t>Se dispenser d’être encore « rattrapé » et bouleversé en l’évoquant : Continuer à vivre ! </a:t>
            </a:r>
            <a:r>
              <a:rPr lang="fr-BE" altLang="fr-FR" sz="1700" b="1" dirty="0"/>
              <a:t>Mécanisme de défense </a:t>
            </a:r>
            <a:endParaRPr lang="fr-FR" altLang="fr-FR" sz="1700" b="1" i="1" dirty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fr-FR" altLang="fr-FR" sz="1700" i="1" dirty="0">
                <a:solidFill>
                  <a:srgbClr val="00B050"/>
                </a:solidFill>
              </a:rPr>
              <a:t>Se protéger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9E2E21-1809-1042-9341-6B4395212C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6F5ABEC-4E63-0A49-9931-C8C3FCE89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BD860B-975B-C64B-8558-E1604FC50A90}" type="slidenum">
              <a:rPr lang="fr-FR" sz="1800" smtClean="0"/>
              <a:t>3</a:t>
            </a:fld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093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build="p"/>
      <p:bldP spid="19460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6580"/>
            <a:ext cx="7886700" cy="98642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dirty="0"/>
              <a:t>Mais ces mécanismes de défense (de protection)</a:t>
            </a:r>
            <a:br>
              <a:rPr lang="fr-FR" sz="2800" dirty="0"/>
            </a:br>
            <a:r>
              <a:rPr lang="fr-FR" sz="2800" dirty="0"/>
              <a:t>ont des effets pervers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9401" y="1511300"/>
            <a:ext cx="8724900" cy="48241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BE" sz="1900" dirty="0"/>
              <a:t>Ces mécanismes de défense (ne plus y penser, s’insensibiliser, enkyster/dissocier/cliver) empêchent l’élaboration psychique du traumatisme.  </a:t>
            </a:r>
            <a:endParaRPr lang="fr-FR" sz="1900" dirty="0"/>
          </a:p>
          <a:p>
            <a:pPr>
              <a:lnSpc>
                <a:spcPct val="90000"/>
              </a:lnSpc>
            </a:pPr>
            <a:r>
              <a:rPr lang="fr-BE" sz="1900" dirty="0"/>
              <a:t>Ce qui permet de digérer un traumatisme (</a:t>
            </a:r>
            <a:r>
              <a:rPr lang="fr-FR" sz="1800" dirty="0"/>
              <a:t>terreur/honte + solitude + impuissance</a:t>
            </a:r>
            <a:r>
              <a:rPr lang="fr-BE" sz="1900" dirty="0"/>
              <a:t>),</a:t>
            </a:r>
            <a:br>
              <a:rPr lang="fr-BE" sz="1900" dirty="0"/>
            </a:br>
            <a:r>
              <a:rPr lang="fr-BE" sz="1900" dirty="0"/>
              <a:t>c’est : </a:t>
            </a:r>
            <a:endParaRPr lang="fr-FR" sz="1900" dirty="0"/>
          </a:p>
          <a:p>
            <a:pPr marL="342900" lvl="0" indent="-342900">
              <a:lnSpc>
                <a:spcPct val="90000"/>
              </a:lnSpc>
              <a:buFont typeface="Arial" charset="0"/>
              <a:buChar char="•"/>
            </a:pPr>
            <a:r>
              <a:rPr lang="fr-BE" sz="1900" dirty="0"/>
              <a:t>de pouvoir se le </a:t>
            </a:r>
            <a:r>
              <a:rPr lang="fr-BE" sz="1900" dirty="0" err="1"/>
              <a:t>re-présenter</a:t>
            </a:r>
            <a:r>
              <a:rPr lang="fr-BE" sz="1900" dirty="0"/>
              <a:t> (en pensées)</a:t>
            </a:r>
          </a:p>
          <a:p>
            <a:pPr marL="342900" lvl="0" indent="-342900">
              <a:lnSpc>
                <a:spcPct val="90000"/>
              </a:lnSpc>
              <a:buFont typeface="Arial" charset="0"/>
              <a:buChar char="•"/>
            </a:pPr>
            <a:r>
              <a:rPr lang="fr-BE" sz="1900" dirty="0"/>
              <a:t>d’exprimer son vécu (émotions) : </a:t>
            </a:r>
            <a:r>
              <a:rPr lang="fr-FR" sz="1900" dirty="0"/>
              <a:t>en mots, sous forme créative (jeu, dessin, musique, écriture…), en rêve.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fr-FR" sz="1900" dirty="0"/>
              <a:t>d</a:t>
            </a:r>
            <a:r>
              <a:rPr lang="fr-BE" sz="1900" dirty="0"/>
              <a:t>e le partager avec d’autres qui vous écoutent, vous acceptent, vous gardent leur estime (et parfois vous réconfortent). 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fr-BE" sz="1900" dirty="0"/>
              <a:t>de l’intégrer au reste de son histoire dans un récit autobiographique. </a:t>
            </a:r>
            <a:br>
              <a:rPr lang="fr-BE" sz="1900" dirty="0"/>
            </a:br>
            <a:r>
              <a:rPr lang="fr-BE" sz="1900" dirty="0"/>
              <a:t>Réassocier ce qui a été dissocié. Le souvenir traumatique peut, dès lors, être relégué dans le passé, au même titre qu’un souvenir ordinaire. </a:t>
            </a:r>
            <a:endParaRPr lang="fr-FR" sz="1900" dirty="0"/>
          </a:p>
          <a:p>
            <a:pPr>
              <a:lnSpc>
                <a:spcPct val="90000"/>
              </a:lnSpc>
            </a:pPr>
            <a:r>
              <a:rPr lang="fr-BE" sz="1900" dirty="0"/>
              <a:t>Quand un traumatisme d’un parent n’est pas élaboré, il arrive que les enfants se prennent les pieds dedans.</a:t>
            </a:r>
            <a:endParaRPr lang="fr-FR" sz="1900" dirty="0"/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FCD6DC-D4AE-8646-9431-311CDD5EC6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14F10E-FCC4-D74E-9EB4-7A106D174F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98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40274"/>
            <a:ext cx="7886700" cy="12153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BE" sz="3200" dirty="0"/>
              <a:t>Comment les traumatismes non dits</a:t>
            </a:r>
            <a:br>
              <a:rPr lang="fr-BE" sz="3200" dirty="0"/>
            </a:br>
            <a:r>
              <a:rPr lang="fr-BE" sz="3200" dirty="0"/>
              <a:t>se transmettent-ils d’une génération à l’autre?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924334"/>
            <a:ext cx="7886700" cy="421715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BE" dirty="0"/>
              <a:t>Au Moyen Âge, on distinguait les « revenants » des « fantômes ».  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BE" dirty="0"/>
              <a:t>Les </a:t>
            </a:r>
            <a:r>
              <a:rPr lang="fr-BE" b="1" dirty="0"/>
              <a:t>revenants</a:t>
            </a:r>
            <a:r>
              <a:rPr lang="fr-BE" dirty="0"/>
              <a:t> sont des morts qui reviennent hanter les vivants, des vivants qu’ils ont bien connus autrefois et avec qui ils ont entretenu des histoires troubles, problématiques. 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BE" dirty="0"/>
              <a:t>Les « </a:t>
            </a:r>
            <a:r>
              <a:rPr lang="fr-BE" b="1" dirty="0"/>
              <a:t>fantômes</a:t>
            </a:r>
            <a:r>
              <a:rPr lang="fr-BE" dirty="0"/>
              <a:t> » désignent eux aussi des morts qui viennent hanter les vivants mais qui leur sont inconnus. 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BE" dirty="0"/>
              <a:t>Le revenant est reconnaissable, alors que le fantôme ne l’est pas.</a:t>
            </a:r>
          </a:p>
          <a:p>
            <a:pPr algn="ctr">
              <a:lnSpc>
                <a:spcPct val="100000"/>
              </a:lnSpc>
            </a:pPr>
            <a:r>
              <a:rPr lang="fr-BE" altLang="fr-FR" dirty="0"/>
              <a:t>Abraham N., </a:t>
            </a:r>
            <a:r>
              <a:rPr lang="fr-BE" altLang="fr-FR" dirty="0" err="1"/>
              <a:t>Torok</a:t>
            </a:r>
            <a:r>
              <a:rPr lang="fr-BE" altLang="fr-FR" dirty="0"/>
              <a:t> M. (1978), </a:t>
            </a:r>
            <a:r>
              <a:rPr lang="fr-BE" altLang="fr-FR" dirty="0" err="1"/>
              <a:t>Tisseron</a:t>
            </a:r>
            <a:r>
              <a:rPr lang="fr-BE" altLang="fr-FR" dirty="0"/>
              <a:t> S. (2004)</a:t>
            </a:r>
            <a:endParaRPr lang="fr-BE" dirty="0"/>
          </a:p>
          <a:p>
            <a:pPr>
              <a:lnSpc>
                <a:spcPct val="100000"/>
              </a:lnSpc>
            </a:pPr>
            <a:endParaRPr lang="fr-BE" dirty="0"/>
          </a:p>
          <a:p>
            <a:pPr>
              <a:lnSpc>
                <a:spcPct val="100000"/>
              </a:lnSpc>
            </a:pPr>
            <a:endParaRPr lang="fr-FR" dirty="0"/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887E9C-27F1-1848-9383-F3C99541DE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F3C633-624E-6044-8FE8-6DEB3B62B6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18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fr-FR" altLang="fr-FR" sz="3600" i="1" dirty="0"/>
              <a:t>Sarajevo, mon amour </a:t>
            </a:r>
            <a:br>
              <a:rPr lang="fr-FR" altLang="fr-FR" sz="3600" dirty="0"/>
            </a:br>
            <a:r>
              <a:rPr lang="fr-FR" altLang="fr-FR" sz="3200" dirty="0"/>
              <a:t>un film de </a:t>
            </a:r>
            <a:r>
              <a:rPr lang="fr-FR" altLang="fr-FR" sz="3200" dirty="0" err="1"/>
              <a:t>Mirjana</a:t>
            </a:r>
            <a:r>
              <a:rPr lang="fr-FR" altLang="fr-FR" sz="3200" dirty="0"/>
              <a:t> </a:t>
            </a:r>
            <a:r>
              <a:rPr lang="fr-FR" altLang="fr-FR" sz="3200" dirty="0" err="1"/>
              <a:t>Karanovic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037805"/>
            <a:ext cx="7886700" cy="3027681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fr-FR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dirty="0" err="1"/>
              <a:t>Esma</a:t>
            </a:r>
            <a:r>
              <a:rPr lang="fr-FR" dirty="0"/>
              <a:t> vit seule avec sa fille Sara, 12 ans, à Sarajevo. 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dirty="0"/>
              <a:t>On est en 2005, 10 ans après la fin de la guerre de </a:t>
            </a:r>
            <a:r>
              <a:rPr lang="fr-FR" dirty="0" err="1"/>
              <a:t>Bosnie-Hérzégovine</a:t>
            </a:r>
            <a:r>
              <a:rPr lang="fr-FR" dirty="0"/>
              <a:t> (92-95).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dirty="0"/>
              <a:t>Elle a de sérieux problèmes financiers et veut trouver un travail. </a:t>
            </a:r>
            <a:br>
              <a:rPr lang="fr-FR" dirty="0"/>
            </a:br>
            <a:r>
              <a:rPr lang="fr-FR" dirty="0"/>
              <a:t>Elle accepte un job de serveuse dans un bar. </a:t>
            </a: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A2DFD1-5473-C94C-A56D-1CF93D722C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FB9F6B-894A-C644-90DB-61F33F57A0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364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9A2F77-CCB4-E441-9AC9-6127B090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Souvenir traumatique </a:t>
            </a:r>
            <a:br>
              <a:rPr lang="fr-FR" dirty="0"/>
            </a:br>
            <a:r>
              <a:rPr lang="fr-FR" i="1" dirty="0"/>
              <a:t>versus</a:t>
            </a:r>
            <a:r>
              <a:rPr lang="fr-FR" dirty="0"/>
              <a:t> souvenir ordinaire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F75EE3-FAB4-A14F-826C-8A5908D40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5143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Le souvenir traumatique est stocké de manière désorganisée, sous forme </a:t>
            </a:r>
            <a:r>
              <a:rPr lang="fr-FR" b="1" dirty="0"/>
              <a:t>d’images</a:t>
            </a:r>
            <a:r>
              <a:rPr lang="fr-FR" dirty="0"/>
              <a:t> et de </a:t>
            </a:r>
            <a:r>
              <a:rPr lang="fr-FR" b="1" dirty="0"/>
              <a:t>sensations</a:t>
            </a:r>
            <a:r>
              <a:rPr lang="fr-FR" dirty="0"/>
              <a:t> partielles et fragmentées, parfois d’une extrême netteté mais isolées/déconnectées/dissociées de leur contexte : </a:t>
            </a:r>
            <a:r>
              <a:rPr lang="fr-FR" i="1" dirty="0"/>
              <a:t>amnésies partielles</a:t>
            </a:r>
            <a:r>
              <a:rPr lang="fr-FR" dirty="0"/>
              <a:t>. </a:t>
            </a:r>
          </a:p>
          <a:p>
            <a:pPr>
              <a:lnSpc>
                <a:spcPct val="100000"/>
              </a:lnSpc>
            </a:pPr>
            <a:r>
              <a:rPr lang="fr-FR" dirty="0"/>
              <a:t>C’est la raison pour laquelle, plus le traumatisme a été dévastateur, plus son récit est fragmenté et lacunaire.</a:t>
            </a:r>
          </a:p>
          <a:p>
            <a:pPr>
              <a:lnSpc>
                <a:spcPct val="100000"/>
              </a:lnSpc>
            </a:pPr>
            <a:r>
              <a:rPr lang="fr-FR" dirty="0"/>
              <a:t>Les souvenirs traumatiques donnent lieu à des </a:t>
            </a:r>
            <a:r>
              <a:rPr lang="fr-FR" i="1" dirty="0"/>
              <a:t>flash-back</a:t>
            </a:r>
            <a:r>
              <a:rPr lang="fr-FR" dirty="0"/>
              <a:t> lorsque des éléments de la réalité partagent certains traits avec le trauma et sont accompagnés d’émotions soit très fortes, soit engourdies (</a:t>
            </a:r>
            <a:r>
              <a:rPr lang="fr-FR" i="1" dirty="0" err="1"/>
              <a:t>frozen</a:t>
            </a:r>
            <a:r>
              <a:rPr lang="fr-FR" dirty="0"/>
              <a:t>).</a:t>
            </a:r>
          </a:p>
          <a:p>
            <a:pPr>
              <a:lnSpc>
                <a:spcPct val="100000"/>
              </a:lnSpc>
            </a:pPr>
            <a:r>
              <a:rPr lang="fr-FR" dirty="0"/>
              <a:t>« Pour les traumatisés, le monde est plein de détonateurs ». Van der </a:t>
            </a:r>
            <a:r>
              <a:rPr lang="fr-FR" dirty="0" err="1"/>
              <a:t>Kolk</a:t>
            </a:r>
            <a:r>
              <a:rPr lang="fr-FR" dirty="0"/>
              <a:t> B. (2018)</a:t>
            </a:r>
          </a:p>
          <a:p>
            <a:pPr>
              <a:lnSpc>
                <a:spcPct val="100000"/>
              </a:lnSpc>
            </a:pPr>
            <a:r>
              <a:rPr lang="fr-FR" dirty="0"/>
              <a:t>Quand une personne est réactivée dans son traumatisme, le lobe frontal s’éteint - y compris la zone qui permet la mise en mots - et le cerveau émotionnel prend le dessus.                                     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B58FE7-E665-A947-AD74-CFFD5F4C7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8AF72E-C6B2-484C-8B8B-B0A7FA976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89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600" dirty="0"/>
              <a:t>Le suintement du traumatisme, </a:t>
            </a:r>
            <a:br>
              <a:rPr lang="fr-FR" altLang="fr-FR" sz="3600" dirty="0"/>
            </a:br>
            <a:r>
              <a:rPr lang="fr-FR" altLang="fr-FR" sz="3200" dirty="0"/>
              <a:t>S. </a:t>
            </a:r>
            <a:r>
              <a:rPr lang="fr-FR" altLang="fr-FR" sz="3200" dirty="0" err="1"/>
              <a:t>Tisseron</a:t>
            </a:r>
            <a:r>
              <a:rPr lang="fr-FR" altLang="fr-FR" sz="3200" dirty="0"/>
              <a:t> (2004)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5636" y="1637731"/>
            <a:ext cx="8400818" cy="44582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dirty="0"/>
              <a:t>Quand le parent est aux prises avec son </a:t>
            </a:r>
            <a:r>
              <a:rPr lang="fr-FR" altLang="fr-FR" b="1" dirty="0"/>
              <a:t>revenant</a:t>
            </a:r>
            <a:r>
              <a:rPr lang="fr-FR" altLang="fr-FR" dirty="0"/>
              <a:t> </a:t>
            </a:r>
          </a:p>
          <a:p>
            <a:pPr marL="342900" indent="-342900">
              <a:lnSpc>
                <a:spcPct val="90000"/>
              </a:lnSpc>
              <a:buFont typeface="Wingdings" charset="2"/>
              <a:buChar char="§"/>
            </a:pPr>
            <a:r>
              <a:rPr lang="fr-FR" altLang="fr-FR" dirty="0"/>
              <a:t>soit lorsque quelque chose de la situation actuelle rappelle le trauma ancien et que « les images reviennent »</a:t>
            </a:r>
          </a:p>
          <a:p>
            <a:pPr marL="342900" indent="-342900">
              <a:lnSpc>
                <a:spcPct val="90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fr-FR" altLang="fr-FR" dirty="0"/>
              <a:t>soit parce qu’il y repense </a:t>
            </a:r>
          </a:p>
          <a:p>
            <a:pPr>
              <a:lnSpc>
                <a:spcPct val="90000"/>
              </a:lnSpc>
            </a:pPr>
            <a:r>
              <a:rPr lang="fr-FR" altLang="fr-FR" b="1" dirty="0"/>
              <a:t>Que se passe-t-il pour lui </a:t>
            </a:r>
            <a:r>
              <a:rPr lang="fr-FR" altLang="ja-JP" b="1" dirty="0"/>
              <a:t>?</a:t>
            </a:r>
          </a:p>
          <a:p>
            <a:pPr>
              <a:lnSpc>
                <a:spcPct val="90000"/>
              </a:lnSpc>
            </a:pPr>
            <a:r>
              <a:rPr lang="fr-FR" altLang="ja-JP" dirty="0"/>
              <a:t>Soudain, il est aux prises avec une émotion forte, des réactions corporelles de stress, un comportement particulier (fuite, halètement, figement, sidération </a:t>
            </a:r>
            <a:r>
              <a:rPr lang="mr-IN" altLang="ja-JP" dirty="0"/>
              <a:t>…</a:t>
            </a:r>
            <a:r>
              <a:rPr lang="fr-FR" altLang="ja-JP" dirty="0"/>
              <a:t>) et un malaise important. </a:t>
            </a:r>
            <a:br>
              <a:rPr lang="fr-FR" altLang="ja-JP" dirty="0"/>
            </a:br>
            <a:r>
              <a:rPr lang="fr-FR" altLang="ja-JP" dirty="0"/>
              <a:t>Souvent, il est ramené malgré lui à la scène traumatique; les émotions enkystées resurgissent.</a:t>
            </a:r>
          </a:p>
          <a:p>
            <a:pPr>
              <a:lnSpc>
                <a:spcPct val="90000"/>
              </a:lnSpc>
            </a:pPr>
            <a:r>
              <a:rPr lang="fr-FR" dirty="0"/>
              <a:t>Quand le traumatisme n'est pas élaboré (pensé, mis en mots, partagé), ce sont les </a:t>
            </a:r>
            <a:r>
              <a:rPr lang="fr-FR" b="1" dirty="0"/>
              <a:t>attitudes</a:t>
            </a:r>
            <a:r>
              <a:rPr lang="fr-FR" dirty="0"/>
              <a:t> et le </a:t>
            </a:r>
            <a:r>
              <a:rPr lang="fr-FR" b="1" dirty="0"/>
              <a:t>corps</a:t>
            </a:r>
            <a:r>
              <a:rPr lang="fr-FR" dirty="0"/>
              <a:t> qui le « </a:t>
            </a:r>
            <a:r>
              <a:rPr lang="fr-FR" b="1" dirty="0"/>
              <a:t>suintent </a:t>
            </a:r>
            <a:r>
              <a:rPr lang="fr-FR" dirty="0"/>
              <a:t>», dit S. </a:t>
            </a:r>
            <a:r>
              <a:rPr lang="fr-FR" dirty="0" err="1"/>
              <a:t>Tisseron</a:t>
            </a:r>
            <a:r>
              <a:rPr lang="fr-FR" dirty="0"/>
              <a:t>. </a:t>
            </a:r>
            <a:endParaRPr lang="fr-FR" altLang="ja-JP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4B3367-A5DE-0045-9D70-3D71348CD2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2578FE-CD9E-CB4C-A540-2384D3FB81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362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600" dirty="0"/>
              <a:t>Le suintement du traumatisme, </a:t>
            </a:r>
            <a:br>
              <a:rPr lang="fr-FR" altLang="fr-FR" sz="3600" dirty="0"/>
            </a:br>
            <a:r>
              <a:rPr lang="fr-FR" altLang="fr-FR" sz="3200" dirty="0"/>
              <a:t>S. </a:t>
            </a:r>
            <a:r>
              <a:rPr lang="fr-FR" altLang="fr-FR" sz="3200" dirty="0" err="1"/>
              <a:t>Tisseron</a:t>
            </a:r>
            <a:r>
              <a:rPr lang="fr-FR" altLang="fr-FR" sz="3200" dirty="0"/>
              <a:t> (2004)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109645"/>
            <a:ext cx="7886700" cy="393845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b="1" dirty="0"/>
              <a:t>Que se passe-t-il pour son enfant</a:t>
            </a:r>
            <a:r>
              <a:rPr lang="fr-FR" altLang="fr-FR" dirty="0"/>
              <a:t>, témoin de cette scène particulière </a:t>
            </a:r>
            <a:r>
              <a:rPr lang="fr-FR" altLang="ja-JP" dirty="0"/>
              <a:t>?</a:t>
            </a:r>
            <a:br>
              <a:rPr lang="fr-FR" altLang="ja-JP" dirty="0"/>
            </a:br>
            <a:endParaRPr lang="fr-FR" altLang="ja-JP" dirty="0"/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fr-FR" altLang="ja-JP" dirty="0"/>
              <a:t>Il assiste à :</a:t>
            </a:r>
          </a:p>
          <a:p>
            <a:pPr marL="457200" indent="-457200">
              <a:lnSpc>
                <a:spcPct val="90000"/>
              </a:lnSpc>
              <a:buFont typeface="Arial" charset="0"/>
              <a:buChar char="•"/>
            </a:pPr>
            <a:r>
              <a:rPr lang="fr-FR" altLang="fr-FR" dirty="0"/>
              <a:t>un basculement d</a:t>
            </a:r>
            <a:r>
              <a:rPr lang="ja-JP" altLang="fr-FR" dirty="0"/>
              <a:t>’</a:t>
            </a:r>
            <a:r>
              <a:rPr lang="fr-FR" altLang="ja-JP" dirty="0"/>
              <a:t>ambiance, un revirement de situation</a:t>
            </a:r>
          </a:p>
          <a:p>
            <a:pPr marL="457200" indent="-457200">
              <a:lnSpc>
                <a:spcPct val="9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fr-FR" altLang="fr-FR" dirty="0"/>
              <a:t>des attitudes bizarres, des réactions physiques et corporelles étranges chez son parent, qui signent des émotions fortes.</a:t>
            </a:r>
          </a:p>
          <a:p>
            <a:pPr>
              <a:lnSpc>
                <a:spcPct val="90000"/>
              </a:lnSpc>
            </a:pPr>
            <a:r>
              <a:rPr lang="fr-FR" altLang="fr-FR" dirty="0"/>
              <a:t>L</a:t>
            </a:r>
            <a:r>
              <a:rPr lang="ja-JP" altLang="fr-FR" dirty="0"/>
              <a:t>’</a:t>
            </a:r>
            <a:r>
              <a:rPr lang="fr-FR" altLang="ja-JP" dirty="0"/>
              <a:t>enfant capte par tous les pores de sa peau ce langage non verbal énigmatique qui l</a:t>
            </a:r>
            <a:r>
              <a:rPr lang="ja-JP" altLang="fr-FR" dirty="0"/>
              <a:t>’</a:t>
            </a:r>
            <a:r>
              <a:rPr lang="fr-FR" altLang="ja-JP" dirty="0"/>
              <a:t>intrigue et l</a:t>
            </a:r>
            <a:r>
              <a:rPr lang="ja-JP" altLang="fr-FR" dirty="0"/>
              <a:t>’</a:t>
            </a:r>
            <a:r>
              <a:rPr lang="fr-FR" altLang="ja-JP" dirty="0"/>
              <a:t>insécurise. Il est face à un </a:t>
            </a:r>
            <a:r>
              <a:rPr lang="fr-FR" altLang="ja-JP" b="1" dirty="0"/>
              <a:t>fantôme</a:t>
            </a:r>
            <a:r>
              <a:rPr lang="fr-FR" altLang="ja-JP" dirty="0"/>
              <a:t>.</a:t>
            </a:r>
          </a:p>
          <a:p>
            <a:pPr>
              <a:lnSpc>
                <a:spcPct val="90000"/>
              </a:lnSpc>
            </a:pPr>
            <a:r>
              <a:rPr lang="fr-FR" altLang="ja-JP" dirty="0"/>
              <a:t>Pouvoir attractif du secret. Comme un aimant</a:t>
            </a:r>
            <a:r>
              <a:rPr lang="mr-IN" altLang="ja-JP" dirty="0"/>
              <a:t>…</a:t>
            </a:r>
            <a:endParaRPr lang="fr-FR" altLang="ja-JP" dirty="0"/>
          </a:p>
          <a:p>
            <a:pPr>
              <a:lnSpc>
                <a:spcPct val="90000"/>
              </a:lnSpc>
            </a:pPr>
            <a:endParaRPr lang="fr-FR" altLang="ja-JP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B8674E-947A-FB49-894E-766948104B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52602"/>
            <a:ext cx="7886700" cy="365125"/>
          </a:xfrm>
        </p:spPr>
        <p:txBody>
          <a:bodyPr/>
          <a:lstStyle/>
          <a:p>
            <a:r>
              <a:rPr lang="fr-FR" dirty="0"/>
              <a:t>F. Calicis Secret de famille 2019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4CEFAE-7C9F-1548-8EC0-D276BD0F6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860B-975B-C64B-8558-E1604FC50A90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70164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́sentation cours FC ULg" id="{2E25A92D-6BC4-B74A-9E21-DBAF8E93DB4B}" vid="{690AF03B-800E-C04E-9C59-1669A5AE45E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Présentation cours FC ULg</Template>
  <TotalTime>39619</TotalTime>
  <Words>1174</Words>
  <Application>Microsoft Macintosh PowerPoint</Application>
  <PresentationFormat>Affichage à l'écran (4:3)</PresentationFormat>
  <Paragraphs>192</Paragraphs>
  <Slides>22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.AppleSystemUIFont</vt:lpstr>
      <vt:lpstr>Arial</vt:lpstr>
      <vt:lpstr>Calibri</vt:lpstr>
      <vt:lpstr>Calibri Light</vt:lpstr>
      <vt:lpstr>Wingdings</vt:lpstr>
      <vt:lpstr>Thème Office</vt:lpstr>
      <vt:lpstr>Présentation PowerPoint</vt:lpstr>
      <vt:lpstr>Transmission intergénérationnelle vs Transmission transgénérationnelle</vt:lpstr>
      <vt:lpstr>Pourquoi les parents dissimulent-ils à leurs enfants certains traumatismes de leur histoire ou de celle de leurs parents ?</vt:lpstr>
      <vt:lpstr>Mais ces mécanismes de défense (de protection) ont des effets pervers : </vt:lpstr>
      <vt:lpstr>Comment les traumatismes non dits se transmettent-ils d’une génération à l’autre?</vt:lpstr>
      <vt:lpstr>Sarajevo, mon amour  un film de Mirjana Karanovic</vt:lpstr>
      <vt:lpstr>Souvenir traumatique  versus souvenir ordinaire</vt:lpstr>
      <vt:lpstr>Le suintement du traumatisme,  S. Tisseron (2004) </vt:lpstr>
      <vt:lpstr>Le suintement du traumatisme,  S. Tisseron (2004) </vt:lpstr>
      <vt:lpstr>Face à cette souffrance énigmatique, l’enfant peut (1/2) : </vt:lpstr>
      <vt:lpstr>Face à cette souffrance énigmatique, l’enfant peut aussi (2/2) : </vt:lpstr>
      <vt:lpstr>Dilemme du thérapeute familial </vt:lpstr>
      <vt:lpstr>Comment sortir de cet apparent dilemme ?</vt:lpstr>
      <vt:lpstr>E. Tilmans : les enfants sont des éponges qui absorbent les traumatismes enkystés de leurs parents</vt:lpstr>
      <vt:lpstr>Quand convient-il d’encourager le dévoilement d’un secret ?</vt:lpstr>
      <vt:lpstr>Mémoire d’appel versus de rappel  (Fossion P. et Rejas M.-C.) </vt:lpstr>
      <vt:lpstr>Objectifs de la révélation</vt:lpstr>
      <vt:lpstr>Présentation PowerPoint</vt:lpstr>
      <vt:lpstr>La révélation n’est pas une fin en soi</vt:lpstr>
      <vt:lpstr>Plaidoyer pour une transmission intergénérationnelle plutôt que transgénérationnelle</vt:lpstr>
      <vt:lpstr>Bibliographie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Mancini</dc:creator>
  <cp:lastModifiedBy>FLORENCE CALICIS</cp:lastModifiedBy>
  <cp:revision>558</cp:revision>
  <dcterms:created xsi:type="dcterms:W3CDTF">2016-10-11T16:54:34Z</dcterms:created>
  <dcterms:modified xsi:type="dcterms:W3CDTF">2019-11-28T11:39:32Z</dcterms:modified>
</cp:coreProperties>
</file>