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75" r:id="rId3"/>
    <p:sldId id="276" r:id="rId4"/>
    <p:sldId id="277" r:id="rId5"/>
    <p:sldId id="273" r:id="rId6"/>
    <p:sldId id="274" r:id="rId7"/>
    <p:sldId id="27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8B429-6BBF-4C00-BE46-1132056ACCCF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DAF17-8FDB-479F-B6BB-0E3CC063C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19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5599F-A73D-4CA4-A234-91207D67785E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B32B-DE6F-47BE-A80E-1C5F836364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35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5599F-A73D-4CA4-A234-91207D67785E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B32B-DE6F-47BE-A80E-1C5F836364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50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5599F-A73D-4CA4-A234-91207D67785E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B32B-DE6F-47BE-A80E-1C5F836364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40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5599F-A73D-4CA4-A234-91207D67785E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B32B-DE6F-47BE-A80E-1C5F836364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78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5599F-A73D-4CA4-A234-91207D67785E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B32B-DE6F-47BE-A80E-1C5F836364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07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5599F-A73D-4CA4-A234-91207D67785E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B32B-DE6F-47BE-A80E-1C5F836364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95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5599F-A73D-4CA4-A234-91207D67785E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B32B-DE6F-47BE-A80E-1C5F836364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91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5599F-A73D-4CA4-A234-91207D67785E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B32B-DE6F-47BE-A80E-1C5F836364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41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5599F-A73D-4CA4-A234-91207D67785E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B32B-DE6F-47BE-A80E-1C5F836364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91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5599F-A73D-4CA4-A234-91207D67785E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B32B-DE6F-47BE-A80E-1C5F836364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74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5599F-A73D-4CA4-A234-91207D67785E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B32B-DE6F-47BE-A80E-1C5F836364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86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5599F-A73D-4CA4-A234-91207D67785E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7B32B-DE6F-47BE-A80E-1C5F836364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27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3644" y="287678"/>
            <a:ext cx="8253156" cy="1129959"/>
          </a:xfrm>
        </p:spPr>
        <p:txBody>
          <a:bodyPr>
            <a:normAutofit fontScale="90000"/>
          </a:bodyPr>
          <a:lstStyle/>
          <a:p>
            <a:pPr lvl="0"/>
            <a:r>
              <a:rPr lang="fr-FR" b="1" dirty="0">
                <a:solidFill>
                  <a:schemeClr val="tx2"/>
                </a:solidFill>
              </a:rPr>
              <a:t/>
            </a:r>
            <a:br>
              <a:rPr lang="fr-FR" b="1" dirty="0">
                <a:solidFill>
                  <a:schemeClr val="tx2"/>
                </a:solidFill>
              </a:rPr>
            </a:br>
            <a:r>
              <a:rPr lang="fr-FR" sz="3600" b="1" u="sng" dirty="0" smtClean="0">
                <a:solidFill>
                  <a:schemeClr val="tx2"/>
                </a:solidFill>
              </a:rPr>
              <a:t>Bilan Défi Moins d’Ecrans</a:t>
            </a:r>
            <a:br>
              <a:rPr lang="fr-FR" sz="3600" b="1" u="sng" dirty="0" smtClean="0">
                <a:solidFill>
                  <a:schemeClr val="tx2"/>
                </a:solidFill>
              </a:rPr>
            </a:br>
            <a:r>
              <a:rPr lang="fr-FR" sz="3600" b="1" u="sng" dirty="0" err="1" smtClean="0">
                <a:solidFill>
                  <a:schemeClr val="tx2"/>
                </a:solidFill>
              </a:rPr>
              <a:t>Xarxa</a:t>
            </a:r>
            <a:r>
              <a:rPr lang="fr-FR" sz="3600" b="1" u="sng" dirty="0" smtClean="0">
                <a:solidFill>
                  <a:schemeClr val="tx2"/>
                </a:solidFill>
              </a:rPr>
              <a:t> 66                         </a:t>
            </a:r>
            <a:r>
              <a:rPr lang="fr-FR" sz="3600" b="1" dirty="0">
                <a:solidFill>
                  <a:schemeClr val="tx2"/>
                </a:solidFill>
              </a:rPr>
              <a:t/>
            </a:r>
            <a:br>
              <a:rPr lang="fr-FR" sz="3600" b="1" dirty="0">
                <a:solidFill>
                  <a:schemeClr val="tx2"/>
                </a:solidFill>
              </a:rPr>
            </a:b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738178"/>
              </p:ext>
            </p:extLst>
          </p:nvPr>
        </p:nvGraphicFramePr>
        <p:xfrm>
          <a:off x="539552" y="1772815"/>
          <a:ext cx="8136904" cy="3574332"/>
        </p:xfrm>
        <a:graphic>
          <a:graphicData uri="http://schemas.openxmlformats.org/drawingml/2006/table">
            <a:tbl>
              <a:tblPr firstRow="1" firstCol="1" bandRow="1"/>
              <a:tblGrid>
                <a:gridCol w="813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9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24275" algn="l"/>
                        </a:tabLst>
                      </a:pPr>
                      <a:r>
                        <a:rPr lang="fr-FR" sz="2400" b="1" dirty="0" smtClean="0">
                          <a:effectLst/>
                          <a:latin typeface="Calibri"/>
                          <a:ea typeface="Times New Roman"/>
                        </a:rPr>
                        <a:t>Chiffres clés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857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900"/>
                        <a:buFont typeface="Wingdings"/>
                        <a:buChar char=""/>
                        <a:tabLst>
                          <a:tab pos="3724275" algn="l"/>
                        </a:tabLst>
                      </a:pPr>
                      <a:r>
                        <a:rPr lang="fr-FR" sz="2000" b="1" dirty="0" smtClean="0">
                          <a:effectLst/>
                          <a:latin typeface="Calibri"/>
                          <a:ea typeface="Times New Roman"/>
                        </a:rPr>
                        <a:t>Du 13 au 26 mai 2019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900"/>
                        <a:buFont typeface="Wingdings"/>
                        <a:buChar char=""/>
                        <a:tabLst>
                          <a:tab pos="3724275" algn="l"/>
                        </a:tabLst>
                      </a:pPr>
                      <a:r>
                        <a:rPr lang="fr-FR" sz="2000" b="1" dirty="0" smtClean="0">
                          <a:effectLst/>
                          <a:latin typeface="Calibri"/>
                          <a:ea typeface="Times New Roman"/>
                        </a:rPr>
                        <a:t>3 écoles</a:t>
                      </a:r>
                      <a:r>
                        <a:rPr lang="fr-FR" sz="2000" b="1" baseline="0" dirty="0" smtClean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fr-FR" sz="2000" b="1" baseline="0" dirty="0" err="1" smtClean="0">
                          <a:effectLst/>
                          <a:latin typeface="Calibri"/>
                          <a:ea typeface="Times New Roman"/>
                        </a:rPr>
                        <a:t>Arrels</a:t>
                      </a:r>
                      <a:r>
                        <a:rPr lang="fr-FR" sz="2000" b="1" baseline="0" dirty="0" smtClean="0">
                          <a:effectLst/>
                          <a:latin typeface="Calibri"/>
                          <a:ea typeface="Times New Roman"/>
                        </a:rPr>
                        <a:t> Nord et Centre Ville, La Miranda</a:t>
                      </a:r>
                      <a:endParaRPr lang="fr-FR" sz="2000" b="1" dirty="0" smtClean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Wingdings"/>
                        <a:buChar char=""/>
                        <a:tabLst>
                          <a:tab pos="3724275" algn="l"/>
                        </a:tabLst>
                        <a:defRPr/>
                      </a:pPr>
                      <a:r>
                        <a:rPr lang="fr-FR" sz="2000" b="1" dirty="0" smtClean="0">
                          <a:effectLst/>
                          <a:latin typeface="+mn-lt"/>
                          <a:ea typeface="Times New Roman"/>
                        </a:rPr>
                        <a:t>13 classes du CP au CM2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Wingdings"/>
                        <a:buChar char=""/>
                        <a:tabLst>
                          <a:tab pos="3724275" algn="l"/>
                        </a:tabLst>
                        <a:defRPr/>
                      </a:pPr>
                      <a:r>
                        <a:rPr lang="fr-FR" sz="2000" b="1" dirty="0" smtClean="0">
                          <a:effectLst/>
                          <a:latin typeface="+mn-lt"/>
                          <a:ea typeface="Times New Roman"/>
                        </a:rPr>
                        <a:t>Plus de 200 élèves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87679"/>
            <a:ext cx="1221110" cy="1221110"/>
          </a:xfrm>
          <a:prstGeom prst="rect">
            <a:avLst/>
          </a:prstGeom>
        </p:spPr>
      </p:pic>
      <p:pic>
        <p:nvPicPr>
          <p:cNvPr id="1026" name="Picture 2" descr="C:\Users\marion\Pictures\FàM\pictos\xarxa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44" y="449238"/>
            <a:ext cx="1336919" cy="843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06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Bilan Défi Moins d’Ecrans</a:t>
            </a:r>
            <a:br>
              <a:rPr lang="fr-FR" dirty="0"/>
            </a:br>
            <a:r>
              <a:rPr lang="fr-FR" dirty="0" err="1"/>
              <a:t>Xarxa</a:t>
            </a:r>
            <a:r>
              <a:rPr lang="fr-FR" dirty="0"/>
              <a:t> 66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u="sng" dirty="0" smtClean="0"/>
              <a:t>Semaine 1: Evaluation du nombre d’écrans visionnés du 13 au 19 mai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9 par semaine en moyenne La Miranda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11 par semaine Ecole </a:t>
            </a:r>
            <a:r>
              <a:rPr lang="fr-FR" dirty="0" err="1" smtClean="0"/>
              <a:t>Arrels</a:t>
            </a:r>
            <a:r>
              <a:rPr lang="fr-FR" dirty="0" smtClean="0"/>
              <a:t> CV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14 par semaine Ecole </a:t>
            </a:r>
            <a:r>
              <a:rPr lang="fr-FR" dirty="0" err="1" smtClean="0"/>
              <a:t>Arrels</a:t>
            </a:r>
            <a:r>
              <a:rPr lang="fr-FR" dirty="0" smtClean="0"/>
              <a:t> Vernet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Des maximums de plus de 40 écrans par semaine chez certains enfants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Chiffres augmentant avec l’âge des enfants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33508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40568"/>
            <a:ext cx="121920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725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Bilan Défi Moins d’Ecrans</a:t>
            </a:r>
            <a:br>
              <a:rPr lang="fr-FR" dirty="0"/>
            </a:br>
            <a:r>
              <a:rPr lang="fr-FR" dirty="0" err="1"/>
              <a:t>Xarxa</a:t>
            </a:r>
            <a:r>
              <a:rPr lang="fr-FR" dirty="0"/>
              <a:t> 66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u="sng" dirty="0" smtClean="0"/>
              <a:t>Semaine 2: défi moins d’écrans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Points quand l’enfant ne regarde pas d’écran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Points quand il participe à des activités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1er </a:t>
            </a:r>
            <a:r>
              <a:rPr lang="fr-FR" dirty="0" err="1" smtClean="0"/>
              <a:t>Arrels</a:t>
            </a:r>
            <a:r>
              <a:rPr lang="fr-FR" dirty="0" smtClean="0"/>
              <a:t> CV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2èmes </a:t>
            </a:r>
            <a:r>
              <a:rPr lang="fr-FR" dirty="0" err="1" smtClean="0"/>
              <a:t>Arrels</a:t>
            </a:r>
            <a:r>
              <a:rPr lang="fr-FR" dirty="0" smtClean="0"/>
              <a:t> Vernet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3èmes La Miranda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Biais induit par le nombre d’élèves (moindre à La Miranda)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Bonne participation aux activités sur le sud.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33508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40568"/>
            <a:ext cx="121920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967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Bilan Défi Moins d’Ecrans</a:t>
            </a:r>
            <a:br>
              <a:rPr lang="fr-FR" dirty="0"/>
            </a:br>
            <a:r>
              <a:rPr lang="fr-FR" dirty="0" err="1"/>
              <a:t>Xarxa</a:t>
            </a:r>
            <a:r>
              <a:rPr lang="fr-FR" dirty="0"/>
              <a:t> 66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u="sng" dirty="0" smtClean="0"/>
              <a:t>Semaine 3 : Evaluation auprès des Elèves/parents/enseignants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Elèves: plus de 80% pensent que le défi a été très utile et utile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Très positif notamment pour les élèves d’</a:t>
            </a:r>
            <a:r>
              <a:rPr lang="fr-FR" dirty="0" err="1" smtClean="0"/>
              <a:t>Arrels</a:t>
            </a:r>
            <a:r>
              <a:rPr lang="fr-FR" dirty="0" smtClean="0"/>
              <a:t> CV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+ de 50 % de réduction du temps consacré aux écrans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33508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0568"/>
            <a:ext cx="121920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6849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54112"/>
            <a:ext cx="8136904" cy="458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dirty="0">
                <a:solidFill>
                  <a:schemeClr val="tx2"/>
                </a:solidFill>
              </a:rPr>
              <a:t/>
            </a:r>
            <a:br>
              <a:rPr lang="fr-FR" b="1" dirty="0">
                <a:solidFill>
                  <a:schemeClr val="tx2"/>
                </a:solidFill>
              </a:rPr>
            </a:br>
            <a:r>
              <a:rPr lang="fr-FR" sz="3600" b="1" u="sng" dirty="0" smtClean="0">
                <a:solidFill>
                  <a:schemeClr val="tx2"/>
                </a:solidFill>
              </a:rPr>
              <a:t>Bilan Défi Moins d’Ecrans</a:t>
            </a:r>
            <a:br>
              <a:rPr lang="fr-FR" sz="3600" b="1" u="sng" dirty="0" smtClean="0">
                <a:solidFill>
                  <a:schemeClr val="tx2"/>
                </a:solidFill>
              </a:rPr>
            </a:br>
            <a:r>
              <a:rPr lang="fr-FR" sz="3600" b="1" u="sng" dirty="0" err="1" smtClean="0">
                <a:solidFill>
                  <a:schemeClr val="tx2"/>
                </a:solidFill>
              </a:rPr>
              <a:t>Xarxa</a:t>
            </a:r>
            <a:r>
              <a:rPr lang="fr-FR" sz="3600" b="1" u="sng" dirty="0" smtClean="0">
                <a:solidFill>
                  <a:schemeClr val="tx2"/>
                </a:solidFill>
              </a:rPr>
              <a:t> 66                         </a:t>
            </a:r>
            <a:r>
              <a:rPr lang="fr-FR" sz="3600" b="1" dirty="0">
                <a:solidFill>
                  <a:schemeClr val="tx2"/>
                </a:solidFill>
              </a:rPr>
              <a:t/>
            </a:r>
            <a:br>
              <a:rPr lang="fr-FR" sz="3600" b="1" dirty="0">
                <a:solidFill>
                  <a:schemeClr val="tx2"/>
                </a:solidFill>
              </a:rPr>
            </a:br>
            <a:endParaRPr lang="fr-FR" sz="3600" dirty="0"/>
          </a:p>
        </p:txBody>
      </p:sp>
      <p:pic>
        <p:nvPicPr>
          <p:cNvPr id="6" name="Picture 2" descr="C:\Users\marion\Pictures\FàM\pictos\xarxa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44" y="449238"/>
            <a:ext cx="1336919" cy="843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87679"/>
            <a:ext cx="1221110" cy="122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71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u="sng" dirty="0" smtClean="0"/>
              <a:t>Satisfaction </a:t>
            </a:r>
            <a:br>
              <a:rPr lang="fr-FR" u="sng" dirty="0" smtClean="0"/>
            </a:br>
            <a:r>
              <a:rPr lang="fr-FR" u="sng" dirty="0" smtClean="0"/>
              <a:t>enfants</a:t>
            </a:r>
            <a:endParaRPr lang="fr-FR" u="sng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308442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76672"/>
            <a:ext cx="4584700" cy="307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789040"/>
            <a:ext cx="4584700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616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Merci aux participants, à leurs familles, aux enseignants et aux membres actifs de la XARXA66 pour leur dynamisme et leur investissement et merci aux financeurs…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25144"/>
            <a:ext cx="6481283" cy="1933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79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182</Words>
  <Application>Microsoft Office PowerPoint</Application>
  <PresentationFormat>Affichage à l'écran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Thème Office</vt:lpstr>
      <vt:lpstr> Bilan Défi Moins d’Ecrans Xarxa 66                          </vt:lpstr>
      <vt:lpstr>Bilan Défi Moins d’Ecrans Xarxa 66 </vt:lpstr>
      <vt:lpstr>Bilan Défi Moins d’Ecrans Xarxa 66 </vt:lpstr>
      <vt:lpstr>Bilan Défi Moins d’Ecrans Xarxa 66 </vt:lpstr>
      <vt:lpstr> Bilan Défi Moins d’Ecrans Xarxa 66                          </vt:lpstr>
      <vt:lpstr>Satisfaction  enfants</vt:lpstr>
      <vt:lpstr>       Merci aux participants, à leurs familles, aux enseignants et aux membres actifs de la XARXA66 pour leur dynamisme et leur investissement et merci aux financeurs…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marion hullo</dc:creator>
  <cp:lastModifiedBy>CELIA</cp:lastModifiedBy>
  <cp:revision>32</cp:revision>
  <dcterms:created xsi:type="dcterms:W3CDTF">2017-03-19T18:14:46Z</dcterms:created>
  <dcterms:modified xsi:type="dcterms:W3CDTF">2019-07-11T08:31:58Z</dcterms:modified>
</cp:coreProperties>
</file>